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5"/>
  </p:notesMasterIdLst>
  <p:sldIdLst>
    <p:sldId id="256" r:id="rId2"/>
    <p:sldId id="257" r:id="rId3"/>
    <p:sldId id="281" r:id="rId4"/>
    <p:sldId id="280" r:id="rId5"/>
    <p:sldId id="282" r:id="rId6"/>
    <p:sldId id="277" r:id="rId7"/>
    <p:sldId id="283" r:id="rId8"/>
    <p:sldId id="258" r:id="rId9"/>
    <p:sldId id="285" r:id="rId10"/>
    <p:sldId id="267" r:id="rId11"/>
    <p:sldId id="268" r:id="rId12"/>
    <p:sldId id="284" r:id="rId13"/>
    <p:sldId id="288" r:id="rId14"/>
    <p:sldId id="269" r:id="rId15"/>
    <p:sldId id="272" r:id="rId16"/>
    <p:sldId id="273" r:id="rId17"/>
    <p:sldId id="289" r:id="rId18"/>
    <p:sldId id="265" r:id="rId19"/>
    <p:sldId id="287" r:id="rId20"/>
    <p:sldId id="274" r:id="rId21"/>
    <p:sldId id="259" r:id="rId22"/>
    <p:sldId id="260" r:id="rId23"/>
    <p:sldId id="261" r:id="rId24"/>
    <p:sldId id="290" r:id="rId25"/>
    <p:sldId id="293" r:id="rId26"/>
    <p:sldId id="263" r:id="rId27"/>
    <p:sldId id="264" r:id="rId28"/>
    <p:sldId id="291" r:id="rId29"/>
    <p:sldId id="292" r:id="rId30"/>
    <p:sldId id="294" r:id="rId31"/>
    <p:sldId id="266" r:id="rId32"/>
    <p:sldId id="275" r:id="rId33"/>
    <p:sldId id="276" r:id="rId34"/>
  </p:sldIdLst>
  <p:sldSz cx="9144000" cy="6858000" type="screen4x3"/>
  <p:notesSz cx="9601200" cy="7315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81D66"/>
    <a:srgbClr val="22A884"/>
    <a:srgbClr val="FDE722"/>
    <a:srgbClr val="7CD153"/>
    <a:srgbClr val="357E93"/>
    <a:srgbClr val="2A788E"/>
    <a:srgbClr val="414487"/>
    <a:srgbClr val="E5E5E5"/>
    <a:srgbClr val="FCE629"/>
    <a:srgbClr val="44015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69139" autoAdjust="0"/>
  </p:normalViewPr>
  <p:slideViewPr>
    <p:cSldViewPr snapToGrid="0" snapToObjects="1">
      <p:cViewPr>
        <p:scale>
          <a:sx n="50" d="100"/>
          <a:sy n="50" d="100"/>
        </p:scale>
        <p:origin x="222" y="4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B956462-4908-4B16-986B-09B8DBC1C523}" type="doc">
      <dgm:prSet loTypeId="urn:microsoft.com/office/officeart/2005/8/layout/radial3" loCatId="cycle" qsTypeId="urn:microsoft.com/office/officeart/2005/8/quickstyle/3d3" qsCatId="3D" csTypeId="urn:microsoft.com/office/officeart/2005/8/colors/accent1_2" csCatId="accent1" phldr="1"/>
      <dgm:spPr/>
      <dgm:t>
        <a:bodyPr/>
        <a:lstStyle/>
        <a:p>
          <a:endParaRPr lang="en-US"/>
        </a:p>
      </dgm:t>
    </dgm:pt>
    <dgm:pt modelId="{EE469F98-B50A-4D6C-9F18-DF204C199703}">
      <dgm:prSet phldrT="[Text]"/>
      <dgm:spPr/>
      <dgm:t>
        <a:bodyPr/>
        <a:lstStyle/>
        <a:p>
          <a:r>
            <a:rPr lang="en-US" dirty="0"/>
            <a:t>Job Titles</a:t>
          </a:r>
        </a:p>
      </dgm:t>
    </dgm:pt>
    <dgm:pt modelId="{AC3449C9-ACDD-473A-BEA8-5FFF4A29F3C9}" type="parTrans" cxnId="{D027AA81-0177-4BC9-B5AD-7B392FBAF1DA}">
      <dgm:prSet/>
      <dgm:spPr/>
      <dgm:t>
        <a:bodyPr/>
        <a:lstStyle/>
        <a:p>
          <a:endParaRPr lang="en-US"/>
        </a:p>
      </dgm:t>
    </dgm:pt>
    <dgm:pt modelId="{D7EE6111-8FB4-4AFF-BC4D-EA3A09350454}" type="sibTrans" cxnId="{D027AA81-0177-4BC9-B5AD-7B392FBAF1DA}">
      <dgm:prSet/>
      <dgm:spPr/>
      <dgm:t>
        <a:bodyPr/>
        <a:lstStyle/>
        <a:p>
          <a:endParaRPr lang="en-US"/>
        </a:p>
      </dgm:t>
    </dgm:pt>
    <dgm:pt modelId="{53835ACE-614C-4F5D-9721-FB6EF9EA0A4F}">
      <dgm:prSet phldrT="[Text]" custT="1"/>
      <dgm:spPr/>
      <dgm:t>
        <a:bodyPr/>
        <a:lstStyle/>
        <a:p>
          <a:r>
            <a:rPr lang="en-US" sz="2000" dirty="0"/>
            <a:t>Data Scientist</a:t>
          </a:r>
        </a:p>
      </dgm:t>
    </dgm:pt>
    <dgm:pt modelId="{6795AE7F-11CF-4975-B9D9-5B8FC12CE3ED}" type="parTrans" cxnId="{0D9BEE69-6347-4A68-BC8B-07637E08341F}">
      <dgm:prSet/>
      <dgm:spPr/>
      <dgm:t>
        <a:bodyPr/>
        <a:lstStyle/>
        <a:p>
          <a:endParaRPr lang="en-US"/>
        </a:p>
      </dgm:t>
    </dgm:pt>
    <dgm:pt modelId="{980F2BD5-2B4F-40B0-BA5E-FA3B7BA00872}" type="sibTrans" cxnId="{0D9BEE69-6347-4A68-BC8B-07637E08341F}">
      <dgm:prSet/>
      <dgm:spPr/>
      <dgm:t>
        <a:bodyPr/>
        <a:lstStyle/>
        <a:p>
          <a:endParaRPr lang="en-US"/>
        </a:p>
      </dgm:t>
    </dgm:pt>
    <dgm:pt modelId="{59DCEE15-608E-4586-BB78-6BFE1357522A}">
      <dgm:prSet phldrT="[Text]" custT="1"/>
      <dgm:spPr/>
      <dgm:t>
        <a:bodyPr/>
        <a:lstStyle/>
        <a:p>
          <a:r>
            <a:rPr lang="en-US" sz="2000" dirty="0"/>
            <a:t>Data Analyst</a:t>
          </a:r>
        </a:p>
      </dgm:t>
    </dgm:pt>
    <dgm:pt modelId="{0F047BB2-C8E8-429B-9A77-D72E24219B1A}" type="parTrans" cxnId="{A4431EBF-2043-475B-83C0-4169DC6861DA}">
      <dgm:prSet/>
      <dgm:spPr/>
      <dgm:t>
        <a:bodyPr/>
        <a:lstStyle/>
        <a:p>
          <a:endParaRPr lang="en-US"/>
        </a:p>
      </dgm:t>
    </dgm:pt>
    <dgm:pt modelId="{BAB36634-1317-43F3-B402-C1B9B5890019}" type="sibTrans" cxnId="{A4431EBF-2043-475B-83C0-4169DC6861DA}">
      <dgm:prSet/>
      <dgm:spPr/>
      <dgm:t>
        <a:bodyPr/>
        <a:lstStyle/>
        <a:p>
          <a:endParaRPr lang="en-US"/>
        </a:p>
      </dgm:t>
    </dgm:pt>
    <dgm:pt modelId="{0EB1B58B-5CE8-4ACE-8B04-C4A64C5304AD}">
      <dgm:prSet phldrT="[Text]" custT="1"/>
      <dgm:spPr/>
      <dgm:t>
        <a:bodyPr/>
        <a:lstStyle/>
        <a:p>
          <a:r>
            <a:rPr lang="en-US" sz="2000" dirty="0"/>
            <a:t>Database </a:t>
          </a:r>
          <a:r>
            <a:rPr lang="en-US" sz="1900" dirty="0"/>
            <a:t>Administrator</a:t>
          </a:r>
        </a:p>
      </dgm:t>
    </dgm:pt>
    <dgm:pt modelId="{983899CF-5767-4481-8E0F-ED42732CAC2A}" type="parTrans" cxnId="{FEBAD2FA-E6CF-4F16-B9E8-BF44966F283F}">
      <dgm:prSet/>
      <dgm:spPr/>
      <dgm:t>
        <a:bodyPr/>
        <a:lstStyle/>
        <a:p>
          <a:endParaRPr lang="en-US"/>
        </a:p>
      </dgm:t>
    </dgm:pt>
    <dgm:pt modelId="{76B0AB9C-D204-4D67-8110-E8A75212F3ED}" type="sibTrans" cxnId="{FEBAD2FA-E6CF-4F16-B9E8-BF44966F283F}">
      <dgm:prSet/>
      <dgm:spPr/>
      <dgm:t>
        <a:bodyPr/>
        <a:lstStyle/>
        <a:p>
          <a:endParaRPr lang="en-US"/>
        </a:p>
      </dgm:t>
    </dgm:pt>
    <dgm:pt modelId="{B2692E6D-632A-423C-8C4C-6515B4D480C6}">
      <dgm:prSet phldrT="[Text]" custT="1"/>
      <dgm:spPr/>
      <dgm:t>
        <a:bodyPr/>
        <a:lstStyle/>
        <a:p>
          <a:r>
            <a:rPr lang="en-US" sz="2000" dirty="0"/>
            <a:t>Software Engineer</a:t>
          </a:r>
        </a:p>
      </dgm:t>
    </dgm:pt>
    <dgm:pt modelId="{A119DD5B-4ED1-440F-80B0-372C2F868A05}" type="parTrans" cxnId="{58572FAF-73E3-4ED7-990B-DCC5BC2066D0}">
      <dgm:prSet/>
      <dgm:spPr/>
      <dgm:t>
        <a:bodyPr/>
        <a:lstStyle/>
        <a:p>
          <a:endParaRPr lang="en-US"/>
        </a:p>
      </dgm:t>
    </dgm:pt>
    <dgm:pt modelId="{02E15915-465C-4F16-ACE7-1FEA2A4A55AD}" type="sibTrans" cxnId="{58572FAF-73E3-4ED7-990B-DCC5BC2066D0}">
      <dgm:prSet/>
      <dgm:spPr/>
      <dgm:t>
        <a:bodyPr/>
        <a:lstStyle/>
        <a:p>
          <a:endParaRPr lang="en-US"/>
        </a:p>
      </dgm:t>
    </dgm:pt>
    <dgm:pt modelId="{77CC89DB-1BE8-4C94-BE47-44F24B4E27E3}">
      <dgm:prSet phldrT="[Text]" custT="1"/>
      <dgm:spPr/>
      <dgm:t>
        <a:bodyPr/>
        <a:lstStyle/>
        <a:p>
          <a:r>
            <a:rPr lang="en-US" sz="2000" dirty="0"/>
            <a:t>Statistician</a:t>
          </a:r>
          <a:endParaRPr lang="en-US" sz="1800" dirty="0"/>
        </a:p>
      </dgm:t>
    </dgm:pt>
    <dgm:pt modelId="{E1B7E819-49B4-4B29-A4BC-BA3979FA9985}" type="parTrans" cxnId="{09A7D9D8-0869-40A8-B917-AF7A9E363CA0}">
      <dgm:prSet/>
      <dgm:spPr/>
      <dgm:t>
        <a:bodyPr/>
        <a:lstStyle/>
        <a:p>
          <a:endParaRPr lang="en-US"/>
        </a:p>
      </dgm:t>
    </dgm:pt>
    <dgm:pt modelId="{94C4D1BF-B72C-4F41-B678-065922609529}" type="sibTrans" cxnId="{09A7D9D8-0869-40A8-B917-AF7A9E363CA0}">
      <dgm:prSet/>
      <dgm:spPr/>
      <dgm:t>
        <a:bodyPr/>
        <a:lstStyle/>
        <a:p>
          <a:endParaRPr lang="en-US"/>
        </a:p>
      </dgm:t>
    </dgm:pt>
    <dgm:pt modelId="{77397E12-D372-43A9-8A06-CC1CB7D97B0E}" type="pres">
      <dgm:prSet presAssocID="{9B956462-4908-4B16-986B-09B8DBC1C523}" presName="composite" presStyleCnt="0">
        <dgm:presLayoutVars>
          <dgm:chMax val="1"/>
          <dgm:dir/>
          <dgm:resizeHandles val="exact"/>
        </dgm:presLayoutVars>
      </dgm:prSet>
      <dgm:spPr/>
    </dgm:pt>
    <dgm:pt modelId="{5655FD0D-27D8-44C5-B382-4F6869D8E922}" type="pres">
      <dgm:prSet presAssocID="{9B956462-4908-4B16-986B-09B8DBC1C523}" presName="radial" presStyleCnt="0">
        <dgm:presLayoutVars>
          <dgm:animLvl val="ctr"/>
        </dgm:presLayoutVars>
      </dgm:prSet>
      <dgm:spPr/>
    </dgm:pt>
    <dgm:pt modelId="{19B26253-126B-4169-9778-7C85410C158D}" type="pres">
      <dgm:prSet presAssocID="{EE469F98-B50A-4D6C-9F18-DF204C199703}" presName="centerShape" presStyleLbl="vennNode1" presStyleIdx="0" presStyleCnt="6" custScaleX="92449" custScaleY="92449"/>
      <dgm:spPr/>
    </dgm:pt>
    <dgm:pt modelId="{ADCB8BA7-6B5C-4BE2-BCF7-B22251E2B526}" type="pres">
      <dgm:prSet presAssocID="{53835ACE-614C-4F5D-9721-FB6EF9EA0A4F}" presName="node" presStyleLbl="vennNode1" presStyleIdx="1" presStyleCnt="6" custScaleX="145276" custScaleY="145276" custRadScaleRad="100016" custRadScaleInc="1438">
        <dgm:presLayoutVars>
          <dgm:bulletEnabled val="1"/>
        </dgm:presLayoutVars>
      </dgm:prSet>
      <dgm:spPr/>
    </dgm:pt>
    <dgm:pt modelId="{4C7A9C25-ACA5-4E75-AAD4-B541453E8FCC}" type="pres">
      <dgm:prSet presAssocID="{59DCEE15-608E-4586-BB78-6BFE1357522A}" presName="node" presStyleLbl="vennNode1" presStyleIdx="2" presStyleCnt="6" custScaleX="145276" custScaleY="145276" custRadScaleRad="112597" custRadScaleInc="937">
        <dgm:presLayoutVars>
          <dgm:bulletEnabled val="1"/>
        </dgm:presLayoutVars>
      </dgm:prSet>
      <dgm:spPr/>
    </dgm:pt>
    <dgm:pt modelId="{00438D97-3EF9-43B1-8AB0-977C05EE0569}" type="pres">
      <dgm:prSet presAssocID="{0EB1B58B-5CE8-4ACE-8B04-C4A64C5304AD}" presName="node" presStyleLbl="vennNode1" presStyleIdx="3" presStyleCnt="6" custScaleX="145276" custScaleY="145276" custRadScaleRad="104604" custRadScaleInc="-5250">
        <dgm:presLayoutVars>
          <dgm:bulletEnabled val="1"/>
        </dgm:presLayoutVars>
      </dgm:prSet>
      <dgm:spPr/>
    </dgm:pt>
    <dgm:pt modelId="{71C28836-4E13-41AC-8225-7CEAF19D270A}" type="pres">
      <dgm:prSet presAssocID="{B2692E6D-632A-423C-8C4C-6515B4D480C6}" presName="node" presStyleLbl="vennNode1" presStyleIdx="4" presStyleCnt="6" custScaleX="145276" custScaleY="145276" custRadScaleRad="98947" custRadScaleInc="-1177">
        <dgm:presLayoutVars>
          <dgm:bulletEnabled val="1"/>
        </dgm:presLayoutVars>
      </dgm:prSet>
      <dgm:spPr/>
    </dgm:pt>
    <dgm:pt modelId="{D35E4091-405E-44C0-ADBC-B27CD29983FA}" type="pres">
      <dgm:prSet presAssocID="{77CC89DB-1BE8-4C94-BE47-44F24B4E27E3}" presName="node" presStyleLbl="vennNode1" presStyleIdx="5" presStyleCnt="6" custScaleX="145276" custScaleY="145276" custRadScaleRad="108830" custRadScaleInc="-889">
        <dgm:presLayoutVars>
          <dgm:bulletEnabled val="1"/>
        </dgm:presLayoutVars>
      </dgm:prSet>
      <dgm:spPr/>
    </dgm:pt>
  </dgm:ptLst>
  <dgm:cxnLst>
    <dgm:cxn modelId="{80ADA322-24C2-41DC-8E8B-2FB6824D0BEF}" type="presOf" srcId="{0EB1B58B-5CE8-4ACE-8B04-C4A64C5304AD}" destId="{00438D97-3EF9-43B1-8AB0-977C05EE0569}" srcOrd="0" destOrd="0" presId="urn:microsoft.com/office/officeart/2005/8/layout/radial3"/>
    <dgm:cxn modelId="{0D9BEE69-6347-4A68-BC8B-07637E08341F}" srcId="{EE469F98-B50A-4D6C-9F18-DF204C199703}" destId="{53835ACE-614C-4F5D-9721-FB6EF9EA0A4F}" srcOrd="0" destOrd="0" parTransId="{6795AE7F-11CF-4975-B9D9-5B8FC12CE3ED}" sibTransId="{980F2BD5-2B4F-40B0-BA5E-FA3B7BA00872}"/>
    <dgm:cxn modelId="{20F27179-45C8-417C-8FB9-D75C343D9F8D}" type="presOf" srcId="{53835ACE-614C-4F5D-9721-FB6EF9EA0A4F}" destId="{ADCB8BA7-6B5C-4BE2-BCF7-B22251E2B526}" srcOrd="0" destOrd="0" presId="urn:microsoft.com/office/officeart/2005/8/layout/radial3"/>
    <dgm:cxn modelId="{ABE4467D-4E9A-4DB6-8687-8D1CA7EEAC91}" type="presOf" srcId="{B2692E6D-632A-423C-8C4C-6515B4D480C6}" destId="{71C28836-4E13-41AC-8225-7CEAF19D270A}" srcOrd="0" destOrd="0" presId="urn:microsoft.com/office/officeart/2005/8/layout/radial3"/>
    <dgm:cxn modelId="{02F16C80-81AB-4DDE-9ACA-87830EEA5B91}" type="presOf" srcId="{EE469F98-B50A-4D6C-9F18-DF204C199703}" destId="{19B26253-126B-4169-9778-7C85410C158D}" srcOrd="0" destOrd="0" presId="urn:microsoft.com/office/officeart/2005/8/layout/radial3"/>
    <dgm:cxn modelId="{D027AA81-0177-4BC9-B5AD-7B392FBAF1DA}" srcId="{9B956462-4908-4B16-986B-09B8DBC1C523}" destId="{EE469F98-B50A-4D6C-9F18-DF204C199703}" srcOrd="0" destOrd="0" parTransId="{AC3449C9-ACDD-473A-BEA8-5FFF4A29F3C9}" sibTransId="{D7EE6111-8FB4-4AFF-BC4D-EA3A09350454}"/>
    <dgm:cxn modelId="{58572FAF-73E3-4ED7-990B-DCC5BC2066D0}" srcId="{EE469F98-B50A-4D6C-9F18-DF204C199703}" destId="{B2692E6D-632A-423C-8C4C-6515B4D480C6}" srcOrd="3" destOrd="0" parTransId="{A119DD5B-4ED1-440F-80B0-372C2F868A05}" sibTransId="{02E15915-465C-4F16-ACE7-1FEA2A4A55AD}"/>
    <dgm:cxn modelId="{A4431EBF-2043-475B-83C0-4169DC6861DA}" srcId="{EE469F98-B50A-4D6C-9F18-DF204C199703}" destId="{59DCEE15-608E-4586-BB78-6BFE1357522A}" srcOrd="1" destOrd="0" parTransId="{0F047BB2-C8E8-429B-9A77-D72E24219B1A}" sibTransId="{BAB36634-1317-43F3-B402-C1B9B5890019}"/>
    <dgm:cxn modelId="{D8AD5ECB-AF4A-4DC9-AC6C-0BE7341A02D6}" type="presOf" srcId="{77CC89DB-1BE8-4C94-BE47-44F24B4E27E3}" destId="{D35E4091-405E-44C0-ADBC-B27CD29983FA}" srcOrd="0" destOrd="0" presId="urn:microsoft.com/office/officeart/2005/8/layout/radial3"/>
    <dgm:cxn modelId="{09A7D9D8-0869-40A8-B917-AF7A9E363CA0}" srcId="{EE469F98-B50A-4D6C-9F18-DF204C199703}" destId="{77CC89DB-1BE8-4C94-BE47-44F24B4E27E3}" srcOrd="4" destOrd="0" parTransId="{E1B7E819-49B4-4B29-A4BC-BA3979FA9985}" sibTransId="{94C4D1BF-B72C-4F41-B678-065922609529}"/>
    <dgm:cxn modelId="{F268C8E1-64D8-4D26-8304-0CC84A6707A1}" type="presOf" srcId="{9B956462-4908-4B16-986B-09B8DBC1C523}" destId="{77397E12-D372-43A9-8A06-CC1CB7D97B0E}" srcOrd="0" destOrd="0" presId="urn:microsoft.com/office/officeart/2005/8/layout/radial3"/>
    <dgm:cxn modelId="{49DF78E7-851B-4833-B44A-AC5353EF6A56}" type="presOf" srcId="{59DCEE15-608E-4586-BB78-6BFE1357522A}" destId="{4C7A9C25-ACA5-4E75-AAD4-B541453E8FCC}" srcOrd="0" destOrd="0" presId="urn:microsoft.com/office/officeart/2005/8/layout/radial3"/>
    <dgm:cxn modelId="{FEBAD2FA-E6CF-4F16-B9E8-BF44966F283F}" srcId="{EE469F98-B50A-4D6C-9F18-DF204C199703}" destId="{0EB1B58B-5CE8-4ACE-8B04-C4A64C5304AD}" srcOrd="2" destOrd="0" parTransId="{983899CF-5767-4481-8E0F-ED42732CAC2A}" sibTransId="{76B0AB9C-D204-4D67-8110-E8A75212F3ED}"/>
    <dgm:cxn modelId="{161DDCEE-1B68-46DA-8A94-637142329F78}" type="presParOf" srcId="{77397E12-D372-43A9-8A06-CC1CB7D97B0E}" destId="{5655FD0D-27D8-44C5-B382-4F6869D8E922}" srcOrd="0" destOrd="0" presId="urn:microsoft.com/office/officeart/2005/8/layout/radial3"/>
    <dgm:cxn modelId="{E6A8E086-1007-4CAE-9B97-A49D012ABE82}" type="presParOf" srcId="{5655FD0D-27D8-44C5-B382-4F6869D8E922}" destId="{19B26253-126B-4169-9778-7C85410C158D}" srcOrd="0" destOrd="0" presId="urn:microsoft.com/office/officeart/2005/8/layout/radial3"/>
    <dgm:cxn modelId="{F6205F3D-0F4D-4CD2-8405-7462213C4D6C}" type="presParOf" srcId="{5655FD0D-27D8-44C5-B382-4F6869D8E922}" destId="{ADCB8BA7-6B5C-4BE2-BCF7-B22251E2B526}" srcOrd="1" destOrd="0" presId="urn:microsoft.com/office/officeart/2005/8/layout/radial3"/>
    <dgm:cxn modelId="{92EBE00C-D4D2-4268-8565-710FD18A8886}" type="presParOf" srcId="{5655FD0D-27D8-44C5-B382-4F6869D8E922}" destId="{4C7A9C25-ACA5-4E75-AAD4-B541453E8FCC}" srcOrd="2" destOrd="0" presId="urn:microsoft.com/office/officeart/2005/8/layout/radial3"/>
    <dgm:cxn modelId="{7C1A4FFE-0DEF-4DB1-B84E-2D10B7438FC8}" type="presParOf" srcId="{5655FD0D-27D8-44C5-B382-4F6869D8E922}" destId="{00438D97-3EF9-43B1-8AB0-977C05EE0569}" srcOrd="3" destOrd="0" presId="urn:microsoft.com/office/officeart/2005/8/layout/radial3"/>
    <dgm:cxn modelId="{0889E503-3492-4FB6-BADA-EBD2B9F53D9D}" type="presParOf" srcId="{5655FD0D-27D8-44C5-B382-4F6869D8E922}" destId="{71C28836-4E13-41AC-8225-7CEAF19D270A}" srcOrd="4" destOrd="0" presId="urn:microsoft.com/office/officeart/2005/8/layout/radial3"/>
    <dgm:cxn modelId="{2EEF1D99-DFA6-40CA-8A33-20E429FFB3A9}" type="presParOf" srcId="{5655FD0D-27D8-44C5-B382-4F6869D8E922}" destId="{D35E4091-405E-44C0-ADBC-B27CD29983FA}" srcOrd="5" destOrd="0" presId="urn:microsoft.com/office/officeart/2005/8/layout/radial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BB11014-F952-47C0-92F1-4A2BC0A9418D}" type="doc">
      <dgm:prSet loTypeId="urn:microsoft.com/office/officeart/2008/layout/VerticalCurvedList" loCatId="list" qsTypeId="urn:microsoft.com/office/officeart/2005/8/quickstyle/simple3" qsCatId="simple" csTypeId="urn:microsoft.com/office/officeart/2005/8/colors/accent3_2" csCatId="accent3" phldr="1"/>
      <dgm:spPr/>
      <dgm:t>
        <a:bodyPr/>
        <a:lstStyle/>
        <a:p>
          <a:endParaRPr lang="en-US"/>
        </a:p>
      </dgm:t>
    </dgm:pt>
    <dgm:pt modelId="{5D7DBEFF-AAB0-46D0-931C-3F2D45C38292}">
      <dgm:prSet phldrT="[Text]" custT="1"/>
      <dgm:spPr/>
      <dgm:t>
        <a:bodyPr/>
        <a:lstStyle/>
        <a:p>
          <a:r>
            <a:rPr lang="en-US" sz="3600"/>
            <a:t>Education</a:t>
          </a:r>
        </a:p>
      </dgm:t>
    </dgm:pt>
    <dgm:pt modelId="{0CB50053-2993-4D8C-BA67-7D7431552317}" type="parTrans" cxnId="{B55D0166-407E-45D7-BA1E-5A99556F4269}">
      <dgm:prSet/>
      <dgm:spPr/>
      <dgm:t>
        <a:bodyPr/>
        <a:lstStyle/>
        <a:p>
          <a:endParaRPr lang="en-US" sz="2800"/>
        </a:p>
      </dgm:t>
    </dgm:pt>
    <dgm:pt modelId="{263C4824-8216-4726-B029-1F43F0FD0C0E}" type="sibTrans" cxnId="{B55D0166-407E-45D7-BA1E-5A99556F4269}">
      <dgm:prSet/>
      <dgm:spPr/>
      <dgm:t>
        <a:bodyPr/>
        <a:lstStyle/>
        <a:p>
          <a:endParaRPr lang="en-US" sz="2800"/>
        </a:p>
      </dgm:t>
    </dgm:pt>
    <dgm:pt modelId="{A1A7F586-6253-46F7-B220-AAE24C815CAD}">
      <dgm:prSet custT="1"/>
      <dgm:spPr/>
      <dgm:t>
        <a:bodyPr/>
        <a:lstStyle/>
        <a:p>
          <a:r>
            <a:rPr lang="en-US" sz="3600" dirty="0"/>
            <a:t>Qualifications</a:t>
          </a:r>
        </a:p>
      </dgm:t>
    </dgm:pt>
    <dgm:pt modelId="{7ED8D263-8B35-4096-8BDA-7195DB4ADDB5}" type="parTrans" cxnId="{09F87663-7108-4F8C-A81D-378633C4004B}">
      <dgm:prSet/>
      <dgm:spPr/>
      <dgm:t>
        <a:bodyPr/>
        <a:lstStyle/>
        <a:p>
          <a:endParaRPr lang="en-US" sz="2800"/>
        </a:p>
      </dgm:t>
    </dgm:pt>
    <dgm:pt modelId="{7312BE15-54B3-48FD-8C24-CB56D4ED9371}" type="sibTrans" cxnId="{09F87663-7108-4F8C-A81D-378633C4004B}">
      <dgm:prSet/>
      <dgm:spPr/>
      <dgm:t>
        <a:bodyPr/>
        <a:lstStyle/>
        <a:p>
          <a:endParaRPr lang="en-US" sz="2800"/>
        </a:p>
      </dgm:t>
    </dgm:pt>
    <dgm:pt modelId="{9E4F4F72-8E60-4F47-A562-10179D7F079B}">
      <dgm:prSet custT="1"/>
      <dgm:spPr/>
      <dgm:t>
        <a:bodyPr/>
        <a:lstStyle/>
        <a:p>
          <a:r>
            <a:rPr lang="en-US" sz="3600"/>
            <a:t>Responsibilities</a:t>
          </a:r>
          <a:endParaRPr lang="en-US" sz="3600" dirty="0"/>
        </a:p>
      </dgm:t>
    </dgm:pt>
    <dgm:pt modelId="{05BC7AE2-46C8-443B-B9C2-3DF2147C0E00}" type="parTrans" cxnId="{C350379D-B0C9-419F-A132-FA5088AD30FB}">
      <dgm:prSet/>
      <dgm:spPr/>
      <dgm:t>
        <a:bodyPr/>
        <a:lstStyle/>
        <a:p>
          <a:endParaRPr lang="en-US" sz="2800"/>
        </a:p>
      </dgm:t>
    </dgm:pt>
    <dgm:pt modelId="{A46E6CB8-FDEE-478B-A6C3-0E87619F9FB5}" type="sibTrans" cxnId="{C350379D-B0C9-419F-A132-FA5088AD30FB}">
      <dgm:prSet/>
      <dgm:spPr/>
      <dgm:t>
        <a:bodyPr/>
        <a:lstStyle/>
        <a:p>
          <a:endParaRPr lang="en-US" sz="2800"/>
        </a:p>
      </dgm:t>
    </dgm:pt>
    <dgm:pt modelId="{AF7CA201-473B-43F4-8C53-AF98661C3649}">
      <dgm:prSet custT="1"/>
      <dgm:spPr/>
      <dgm:t>
        <a:bodyPr/>
        <a:lstStyle/>
        <a:p>
          <a:r>
            <a:rPr lang="en-US" sz="3600"/>
            <a:t>Requirements</a:t>
          </a:r>
          <a:endParaRPr lang="en-US" sz="3600" dirty="0"/>
        </a:p>
      </dgm:t>
    </dgm:pt>
    <dgm:pt modelId="{B7E333F9-7006-4BB1-9921-48E8A447A4CF}" type="parTrans" cxnId="{26A1B8C8-D7CB-4C17-8977-68941A365FC6}">
      <dgm:prSet/>
      <dgm:spPr/>
      <dgm:t>
        <a:bodyPr/>
        <a:lstStyle/>
        <a:p>
          <a:endParaRPr lang="en-US" sz="2800"/>
        </a:p>
      </dgm:t>
    </dgm:pt>
    <dgm:pt modelId="{BD879B9E-40AC-4D0E-A4CA-ABFFAC3CE7E1}" type="sibTrans" cxnId="{26A1B8C8-D7CB-4C17-8977-68941A365FC6}">
      <dgm:prSet/>
      <dgm:spPr/>
      <dgm:t>
        <a:bodyPr/>
        <a:lstStyle/>
        <a:p>
          <a:endParaRPr lang="en-US" sz="2800"/>
        </a:p>
      </dgm:t>
    </dgm:pt>
    <dgm:pt modelId="{C2FAA474-AA94-4892-AEEE-73F1E3E27F03}">
      <dgm:prSet custT="1"/>
      <dgm:spPr/>
      <dgm:t>
        <a:bodyPr/>
        <a:lstStyle/>
        <a:p>
          <a:r>
            <a:rPr lang="en-US" sz="3600"/>
            <a:t>Skills</a:t>
          </a:r>
          <a:endParaRPr lang="en-US" sz="3600" dirty="0"/>
        </a:p>
      </dgm:t>
    </dgm:pt>
    <dgm:pt modelId="{7324BAF6-7BB1-406B-90F5-E391FB338CDC}" type="parTrans" cxnId="{40DEE7F3-0404-4147-9D17-07157AD3F6EC}">
      <dgm:prSet/>
      <dgm:spPr/>
      <dgm:t>
        <a:bodyPr/>
        <a:lstStyle/>
        <a:p>
          <a:endParaRPr lang="en-US" sz="2800"/>
        </a:p>
      </dgm:t>
    </dgm:pt>
    <dgm:pt modelId="{F9BF8168-7719-414B-9680-9C0D1FD7400A}" type="sibTrans" cxnId="{40DEE7F3-0404-4147-9D17-07157AD3F6EC}">
      <dgm:prSet/>
      <dgm:spPr/>
      <dgm:t>
        <a:bodyPr/>
        <a:lstStyle/>
        <a:p>
          <a:endParaRPr lang="en-US" sz="2800"/>
        </a:p>
      </dgm:t>
    </dgm:pt>
    <dgm:pt modelId="{F4E5D60F-F082-4D67-AFB0-A79779B1096E}" type="pres">
      <dgm:prSet presAssocID="{3BB11014-F952-47C0-92F1-4A2BC0A9418D}" presName="Name0" presStyleCnt="0">
        <dgm:presLayoutVars>
          <dgm:chMax val="7"/>
          <dgm:chPref val="7"/>
          <dgm:dir/>
        </dgm:presLayoutVars>
      </dgm:prSet>
      <dgm:spPr/>
    </dgm:pt>
    <dgm:pt modelId="{A9A809A8-D19A-46CF-ABE2-5CA034F089D5}" type="pres">
      <dgm:prSet presAssocID="{3BB11014-F952-47C0-92F1-4A2BC0A9418D}" presName="Name1" presStyleCnt="0"/>
      <dgm:spPr/>
    </dgm:pt>
    <dgm:pt modelId="{780D9C50-91B9-4C32-AEE4-6439F9458109}" type="pres">
      <dgm:prSet presAssocID="{3BB11014-F952-47C0-92F1-4A2BC0A9418D}" presName="cycle" presStyleCnt="0"/>
      <dgm:spPr/>
    </dgm:pt>
    <dgm:pt modelId="{5C6238F0-2111-4EB0-AE50-913156D5A647}" type="pres">
      <dgm:prSet presAssocID="{3BB11014-F952-47C0-92F1-4A2BC0A9418D}" presName="srcNode" presStyleLbl="node1" presStyleIdx="0" presStyleCnt="5"/>
      <dgm:spPr/>
    </dgm:pt>
    <dgm:pt modelId="{CCDD20EB-FCC1-47AF-A183-62E024A2B913}" type="pres">
      <dgm:prSet presAssocID="{3BB11014-F952-47C0-92F1-4A2BC0A9418D}" presName="conn" presStyleLbl="parChTrans1D2" presStyleIdx="0" presStyleCnt="1"/>
      <dgm:spPr/>
    </dgm:pt>
    <dgm:pt modelId="{05F1394A-6061-4D19-A49E-52F1B1F4B76A}" type="pres">
      <dgm:prSet presAssocID="{3BB11014-F952-47C0-92F1-4A2BC0A9418D}" presName="extraNode" presStyleLbl="node1" presStyleIdx="0" presStyleCnt="5"/>
      <dgm:spPr/>
    </dgm:pt>
    <dgm:pt modelId="{FA15C4B6-461C-4E17-A4C3-C5B58193E590}" type="pres">
      <dgm:prSet presAssocID="{3BB11014-F952-47C0-92F1-4A2BC0A9418D}" presName="dstNode" presStyleLbl="node1" presStyleIdx="0" presStyleCnt="5"/>
      <dgm:spPr/>
    </dgm:pt>
    <dgm:pt modelId="{C8F90865-EC43-4805-9A38-39E14DEBB61F}" type="pres">
      <dgm:prSet presAssocID="{5D7DBEFF-AAB0-46D0-931C-3F2D45C38292}" presName="text_1" presStyleLbl="node1" presStyleIdx="0" presStyleCnt="5">
        <dgm:presLayoutVars>
          <dgm:bulletEnabled val="1"/>
        </dgm:presLayoutVars>
      </dgm:prSet>
      <dgm:spPr/>
    </dgm:pt>
    <dgm:pt modelId="{959F80BB-2FBC-45B7-957D-B25E29F59F2B}" type="pres">
      <dgm:prSet presAssocID="{5D7DBEFF-AAB0-46D0-931C-3F2D45C38292}" presName="accent_1" presStyleCnt="0"/>
      <dgm:spPr/>
    </dgm:pt>
    <dgm:pt modelId="{DD5A6A0D-97FD-4D13-8387-14474748DA55}" type="pres">
      <dgm:prSet presAssocID="{5D7DBEFF-AAB0-46D0-931C-3F2D45C38292}" presName="accentRepeatNode" presStyleLbl="solidFgAcc1" presStyleIdx="0" presStyleCnt="5"/>
      <dgm:spPr/>
    </dgm:pt>
    <dgm:pt modelId="{28A4A3DF-C801-49B8-8F5D-9A845ECB8895}" type="pres">
      <dgm:prSet presAssocID="{A1A7F586-6253-46F7-B220-AAE24C815CAD}" presName="text_2" presStyleLbl="node1" presStyleIdx="1" presStyleCnt="5">
        <dgm:presLayoutVars>
          <dgm:bulletEnabled val="1"/>
        </dgm:presLayoutVars>
      </dgm:prSet>
      <dgm:spPr/>
    </dgm:pt>
    <dgm:pt modelId="{0B4ECB3E-8AB7-4DEF-820C-774A8C9CFBFE}" type="pres">
      <dgm:prSet presAssocID="{A1A7F586-6253-46F7-B220-AAE24C815CAD}" presName="accent_2" presStyleCnt="0"/>
      <dgm:spPr/>
    </dgm:pt>
    <dgm:pt modelId="{7C7B2066-DB3C-412B-87EF-C88AD7A23C12}" type="pres">
      <dgm:prSet presAssocID="{A1A7F586-6253-46F7-B220-AAE24C815CAD}" presName="accentRepeatNode" presStyleLbl="solidFgAcc1" presStyleIdx="1" presStyleCnt="5"/>
      <dgm:spPr/>
    </dgm:pt>
    <dgm:pt modelId="{844AB14F-8F98-49F0-B684-9B0F2DA96F6F}" type="pres">
      <dgm:prSet presAssocID="{9E4F4F72-8E60-4F47-A562-10179D7F079B}" presName="text_3" presStyleLbl="node1" presStyleIdx="2" presStyleCnt="5">
        <dgm:presLayoutVars>
          <dgm:bulletEnabled val="1"/>
        </dgm:presLayoutVars>
      </dgm:prSet>
      <dgm:spPr/>
    </dgm:pt>
    <dgm:pt modelId="{76446133-8E7D-4DED-AAC3-59FC8E2996E8}" type="pres">
      <dgm:prSet presAssocID="{9E4F4F72-8E60-4F47-A562-10179D7F079B}" presName="accent_3" presStyleCnt="0"/>
      <dgm:spPr/>
    </dgm:pt>
    <dgm:pt modelId="{0748129D-0FAE-49DE-A6B6-6BA6C10F1FF6}" type="pres">
      <dgm:prSet presAssocID="{9E4F4F72-8E60-4F47-A562-10179D7F079B}" presName="accentRepeatNode" presStyleLbl="solidFgAcc1" presStyleIdx="2" presStyleCnt="5"/>
      <dgm:spPr/>
    </dgm:pt>
    <dgm:pt modelId="{C6083D74-CC5A-4A72-AAC1-052BA96062E7}" type="pres">
      <dgm:prSet presAssocID="{AF7CA201-473B-43F4-8C53-AF98661C3649}" presName="text_4" presStyleLbl="node1" presStyleIdx="3" presStyleCnt="5">
        <dgm:presLayoutVars>
          <dgm:bulletEnabled val="1"/>
        </dgm:presLayoutVars>
      </dgm:prSet>
      <dgm:spPr/>
    </dgm:pt>
    <dgm:pt modelId="{9B18B84B-998C-4B0B-9F06-6488CD834205}" type="pres">
      <dgm:prSet presAssocID="{AF7CA201-473B-43F4-8C53-AF98661C3649}" presName="accent_4" presStyleCnt="0"/>
      <dgm:spPr/>
    </dgm:pt>
    <dgm:pt modelId="{0AB7B574-6C9F-4CCA-9CC3-E17E91DCACF6}" type="pres">
      <dgm:prSet presAssocID="{AF7CA201-473B-43F4-8C53-AF98661C3649}" presName="accentRepeatNode" presStyleLbl="solidFgAcc1" presStyleIdx="3" presStyleCnt="5"/>
      <dgm:spPr/>
    </dgm:pt>
    <dgm:pt modelId="{0F1F8C66-311D-4A7B-B733-6487CC951E02}" type="pres">
      <dgm:prSet presAssocID="{C2FAA474-AA94-4892-AEEE-73F1E3E27F03}" presName="text_5" presStyleLbl="node1" presStyleIdx="4" presStyleCnt="5">
        <dgm:presLayoutVars>
          <dgm:bulletEnabled val="1"/>
        </dgm:presLayoutVars>
      </dgm:prSet>
      <dgm:spPr/>
    </dgm:pt>
    <dgm:pt modelId="{0885229D-016E-47AA-9685-8B3443A808DA}" type="pres">
      <dgm:prSet presAssocID="{C2FAA474-AA94-4892-AEEE-73F1E3E27F03}" presName="accent_5" presStyleCnt="0"/>
      <dgm:spPr/>
    </dgm:pt>
    <dgm:pt modelId="{C3FFDC18-8392-4B09-9100-D518FD50A23D}" type="pres">
      <dgm:prSet presAssocID="{C2FAA474-AA94-4892-AEEE-73F1E3E27F03}" presName="accentRepeatNode" presStyleLbl="solidFgAcc1" presStyleIdx="4" presStyleCnt="5"/>
      <dgm:spPr/>
    </dgm:pt>
  </dgm:ptLst>
  <dgm:cxnLst>
    <dgm:cxn modelId="{64239928-2E9C-4F2D-BB7C-4F9619218D15}" type="presOf" srcId="{5D7DBEFF-AAB0-46D0-931C-3F2D45C38292}" destId="{C8F90865-EC43-4805-9A38-39E14DEBB61F}" srcOrd="0" destOrd="0" presId="urn:microsoft.com/office/officeart/2008/layout/VerticalCurvedList"/>
    <dgm:cxn modelId="{659E395E-097A-4639-840F-51F060FCFF1C}" type="presOf" srcId="{263C4824-8216-4726-B029-1F43F0FD0C0E}" destId="{CCDD20EB-FCC1-47AF-A183-62E024A2B913}" srcOrd="0" destOrd="0" presId="urn:microsoft.com/office/officeart/2008/layout/VerticalCurvedList"/>
    <dgm:cxn modelId="{09F87663-7108-4F8C-A81D-378633C4004B}" srcId="{3BB11014-F952-47C0-92F1-4A2BC0A9418D}" destId="{A1A7F586-6253-46F7-B220-AAE24C815CAD}" srcOrd="1" destOrd="0" parTransId="{7ED8D263-8B35-4096-8BDA-7195DB4ADDB5}" sibTransId="{7312BE15-54B3-48FD-8C24-CB56D4ED9371}"/>
    <dgm:cxn modelId="{B55D0166-407E-45D7-BA1E-5A99556F4269}" srcId="{3BB11014-F952-47C0-92F1-4A2BC0A9418D}" destId="{5D7DBEFF-AAB0-46D0-931C-3F2D45C38292}" srcOrd="0" destOrd="0" parTransId="{0CB50053-2993-4D8C-BA67-7D7431552317}" sibTransId="{263C4824-8216-4726-B029-1F43F0FD0C0E}"/>
    <dgm:cxn modelId="{C350379D-B0C9-419F-A132-FA5088AD30FB}" srcId="{3BB11014-F952-47C0-92F1-4A2BC0A9418D}" destId="{9E4F4F72-8E60-4F47-A562-10179D7F079B}" srcOrd="2" destOrd="0" parTransId="{05BC7AE2-46C8-443B-B9C2-3DF2147C0E00}" sibTransId="{A46E6CB8-FDEE-478B-A6C3-0E87619F9FB5}"/>
    <dgm:cxn modelId="{48853B9D-0C12-464F-8DD3-F99B3F6BCDCD}" type="presOf" srcId="{9E4F4F72-8E60-4F47-A562-10179D7F079B}" destId="{844AB14F-8F98-49F0-B684-9B0F2DA96F6F}" srcOrd="0" destOrd="0" presId="urn:microsoft.com/office/officeart/2008/layout/VerticalCurvedList"/>
    <dgm:cxn modelId="{5A50B8A8-6A60-47A4-AF46-8BD06EA828EC}" type="presOf" srcId="{A1A7F586-6253-46F7-B220-AAE24C815CAD}" destId="{28A4A3DF-C801-49B8-8F5D-9A845ECB8895}" srcOrd="0" destOrd="0" presId="urn:microsoft.com/office/officeart/2008/layout/VerticalCurvedList"/>
    <dgm:cxn modelId="{26A1B8C8-D7CB-4C17-8977-68941A365FC6}" srcId="{3BB11014-F952-47C0-92F1-4A2BC0A9418D}" destId="{AF7CA201-473B-43F4-8C53-AF98661C3649}" srcOrd="3" destOrd="0" parTransId="{B7E333F9-7006-4BB1-9921-48E8A447A4CF}" sibTransId="{BD879B9E-40AC-4D0E-A4CA-ABFFAC3CE7E1}"/>
    <dgm:cxn modelId="{03C4BFCC-0FAD-4864-B3CE-B880B244400F}" type="presOf" srcId="{C2FAA474-AA94-4892-AEEE-73F1E3E27F03}" destId="{0F1F8C66-311D-4A7B-B733-6487CC951E02}" srcOrd="0" destOrd="0" presId="urn:microsoft.com/office/officeart/2008/layout/VerticalCurvedList"/>
    <dgm:cxn modelId="{CA4719D1-5D13-4BC1-8DDF-0941162C387E}" type="presOf" srcId="{3BB11014-F952-47C0-92F1-4A2BC0A9418D}" destId="{F4E5D60F-F082-4D67-AFB0-A79779B1096E}" srcOrd="0" destOrd="0" presId="urn:microsoft.com/office/officeart/2008/layout/VerticalCurvedList"/>
    <dgm:cxn modelId="{60B1B1E5-27B4-4F89-9F0E-4EDD9F21D99B}" type="presOf" srcId="{AF7CA201-473B-43F4-8C53-AF98661C3649}" destId="{C6083D74-CC5A-4A72-AAC1-052BA96062E7}" srcOrd="0" destOrd="0" presId="urn:microsoft.com/office/officeart/2008/layout/VerticalCurvedList"/>
    <dgm:cxn modelId="{40DEE7F3-0404-4147-9D17-07157AD3F6EC}" srcId="{3BB11014-F952-47C0-92F1-4A2BC0A9418D}" destId="{C2FAA474-AA94-4892-AEEE-73F1E3E27F03}" srcOrd="4" destOrd="0" parTransId="{7324BAF6-7BB1-406B-90F5-E391FB338CDC}" sibTransId="{F9BF8168-7719-414B-9680-9C0D1FD7400A}"/>
    <dgm:cxn modelId="{AFD105D7-C079-4645-BB0F-575A83A9441C}" type="presParOf" srcId="{F4E5D60F-F082-4D67-AFB0-A79779B1096E}" destId="{A9A809A8-D19A-46CF-ABE2-5CA034F089D5}" srcOrd="0" destOrd="0" presId="urn:microsoft.com/office/officeart/2008/layout/VerticalCurvedList"/>
    <dgm:cxn modelId="{8AB8D136-7C6F-4C5A-9B25-AFC9133EADC5}" type="presParOf" srcId="{A9A809A8-D19A-46CF-ABE2-5CA034F089D5}" destId="{780D9C50-91B9-4C32-AEE4-6439F9458109}" srcOrd="0" destOrd="0" presId="urn:microsoft.com/office/officeart/2008/layout/VerticalCurvedList"/>
    <dgm:cxn modelId="{BBD581DC-0710-4E5E-ABAA-2818BD16BE87}" type="presParOf" srcId="{780D9C50-91B9-4C32-AEE4-6439F9458109}" destId="{5C6238F0-2111-4EB0-AE50-913156D5A647}" srcOrd="0" destOrd="0" presId="urn:microsoft.com/office/officeart/2008/layout/VerticalCurvedList"/>
    <dgm:cxn modelId="{7F6E87D7-49AB-42E3-A289-62FA39693DFE}" type="presParOf" srcId="{780D9C50-91B9-4C32-AEE4-6439F9458109}" destId="{CCDD20EB-FCC1-47AF-A183-62E024A2B913}" srcOrd="1" destOrd="0" presId="urn:microsoft.com/office/officeart/2008/layout/VerticalCurvedList"/>
    <dgm:cxn modelId="{B6DCACB6-7F04-4D8D-B99A-41E1EF2C3975}" type="presParOf" srcId="{780D9C50-91B9-4C32-AEE4-6439F9458109}" destId="{05F1394A-6061-4D19-A49E-52F1B1F4B76A}" srcOrd="2" destOrd="0" presId="urn:microsoft.com/office/officeart/2008/layout/VerticalCurvedList"/>
    <dgm:cxn modelId="{0952AF09-08FA-4850-B0CC-881500A20351}" type="presParOf" srcId="{780D9C50-91B9-4C32-AEE4-6439F9458109}" destId="{FA15C4B6-461C-4E17-A4C3-C5B58193E590}" srcOrd="3" destOrd="0" presId="urn:microsoft.com/office/officeart/2008/layout/VerticalCurvedList"/>
    <dgm:cxn modelId="{1539A36D-70E4-411D-A40E-4A118FCE2DCA}" type="presParOf" srcId="{A9A809A8-D19A-46CF-ABE2-5CA034F089D5}" destId="{C8F90865-EC43-4805-9A38-39E14DEBB61F}" srcOrd="1" destOrd="0" presId="urn:microsoft.com/office/officeart/2008/layout/VerticalCurvedList"/>
    <dgm:cxn modelId="{58B9875B-B3A1-4392-90AE-6516F5804B8B}" type="presParOf" srcId="{A9A809A8-D19A-46CF-ABE2-5CA034F089D5}" destId="{959F80BB-2FBC-45B7-957D-B25E29F59F2B}" srcOrd="2" destOrd="0" presId="urn:microsoft.com/office/officeart/2008/layout/VerticalCurvedList"/>
    <dgm:cxn modelId="{3A8D493E-1A5F-46D3-BA58-48ACAF541BF0}" type="presParOf" srcId="{959F80BB-2FBC-45B7-957D-B25E29F59F2B}" destId="{DD5A6A0D-97FD-4D13-8387-14474748DA55}" srcOrd="0" destOrd="0" presId="urn:microsoft.com/office/officeart/2008/layout/VerticalCurvedList"/>
    <dgm:cxn modelId="{3CED4C50-DAED-4E2D-B977-B2E239698C6A}" type="presParOf" srcId="{A9A809A8-D19A-46CF-ABE2-5CA034F089D5}" destId="{28A4A3DF-C801-49B8-8F5D-9A845ECB8895}" srcOrd="3" destOrd="0" presId="urn:microsoft.com/office/officeart/2008/layout/VerticalCurvedList"/>
    <dgm:cxn modelId="{1A439831-2055-4721-980E-094BD945BA7F}" type="presParOf" srcId="{A9A809A8-D19A-46CF-ABE2-5CA034F089D5}" destId="{0B4ECB3E-8AB7-4DEF-820C-774A8C9CFBFE}" srcOrd="4" destOrd="0" presId="urn:microsoft.com/office/officeart/2008/layout/VerticalCurvedList"/>
    <dgm:cxn modelId="{232770DF-9552-4D7F-92F1-3162D8436A51}" type="presParOf" srcId="{0B4ECB3E-8AB7-4DEF-820C-774A8C9CFBFE}" destId="{7C7B2066-DB3C-412B-87EF-C88AD7A23C12}" srcOrd="0" destOrd="0" presId="urn:microsoft.com/office/officeart/2008/layout/VerticalCurvedList"/>
    <dgm:cxn modelId="{8E89F435-0CDB-40F5-A21E-6BAEE5363564}" type="presParOf" srcId="{A9A809A8-D19A-46CF-ABE2-5CA034F089D5}" destId="{844AB14F-8F98-49F0-B684-9B0F2DA96F6F}" srcOrd="5" destOrd="0" presId="urn:microsoft.com/office/officeart/2008/layout/VerticalCurvedList"/>
    <dgm:cxn modelId="{E9BB3082-0C0C-4468-8093-1A1C3E1BF4A6}" type="presParOf" srcId="{A9A809A8-D19A-46CF-ABE2-5CA034F089D5}" destId="{76446133-8E7D-4DED-AAC3-59FC8E2996E8}" srcOrd="6" destOrd="0" presId="urn:microsoft.com/office/officeart/2008/layout/VerticalCurvedList"/>
    <dgm:cxn modelId="{AB0A02B7-9C2D-4A58-8AE7-C98C281D3F01}" type="presParOf" srcId="{76446133-8E7D-4DED-AAC3-59FC8E2996E8}" destId="{0748129D-0FAE-49DE-A6B6-6BA6C10F1FF6}" srcOrd="0" destOrd="0" presId="urn:microsoft.com/office/officeart/2008/layout/VerticalCurvedList"/>
    <dgm:cxn modelId="{45FF9556-6767-4BC0-835A-FC650A5628FF}" type="presParOf" srcId="{A9A809A8-D19A-46CF-ABE2-5CA034F089D5}" destId="{C6083D74-CC5A-4A72-AAC1-052BA96062E7}" srcOrd="7" destOrd="0" presId="urn:microsoft.com/office/officeart/2008/layout/VerticalCurvedList"/>
    <dgm:cxn modelId="{BB1ABADA-0847-47F9-B6AB-35D0FF54E185}" type="presParOf" srcId="{A9A809A8-D19A-46CF-ABE2-5CA034F089D5}" destId="{9B18B84B-998C-4B0B-9F06-6488CD834205}" srcOrd="8" destOrd="0" presId="urn:microsoft.com/office/officeart/2008/layout/VerticalCurvedList"/>
    <dgm:cxn modelId="{839C433B-84D1-4BEC-A29B-CD104DBAEF15}" type="presParOf" srcId="{9B18B84B-998C-4B0B-9F06-6488CD834205}" destId="{0AB7B574-6C9F-4CCA-9CC3-E17E91DCACF6}" srcOrd="0" destOrd="0" presId="urn:microsoft.com/office/officeart/2008/layout/VerticalCurvedList"/>
    <dgm:cxn modelId="{1342820E-FDB2-443F-857D-7EC1E6EDA321}" type="presParOf" srcId="{A9A809A8-D19A-46CF-ABE2-5CA034F089D5}" destId="{0F1F8C66-311D-4A7B-B733-6487CC951E02}" srcOrd="9" destOrd="0" presId="urn:microsoft.com/office/officeart/2008/layout/VerticalCurvedList"/>
    <dgm:cxn modelId="{8ADB0562-0402-4F0C-BF45-4AA8E70449B3}" type="presParOf" srcId="{A9A809A8-D19A-46CF-ABE2-5CA034F089D5}" destId="{0885229D-016E-47AA-9685-8B3443A808DA}" srcOrd="10" destOrd="0" presId="urn:microsoft.com/office/officeart/2008/layout/VerticalCurvedList"/>
    <dgm:cxn modelId="{A6F92C0A-0F1A-4224-863B-3CC146A75124}" type="presParOf" srcId="{0885229D-016E-47AA-9685-8B3443A808DA}" destId="{C3FFDC18-8392-4B09-9100-D518FD50A23D}"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B26253-126B-4169-9778-7C85410C158D}">
      <dsp:nvSpPr>
        <dsp:cNvPr id="0" name=""/>
        <dsp:cNvSpPr/>
      </dsp:nvSpPr>
      <dsp:spPr>
        <a:xfrm>
          <a:off x="1996433" y="1299278"/>
          <a:ext cx="2560333" cy="2560333"/>
        </a:xfrm>
        <a:prstGeom prst="ellipse">
          <a:avLst/>
        </a:prstGeom>
        <a:solidFill>
          <a:schemeClr val="accent1">
            <a:alpha val="50000"/>
            <a:hueOff val="0"/>
            <a:satOff val="0"/>
            <a:lumOff val="0"/>
            <a:alphaOff val="0"/>
          </a:schemeClr>
        </a:solidFill>
        <a:ln>
          <a:noFill/>
        </a:ln>
        <a:effectLst/>
        <a:scene3d>
          <a:camera prst="orthographicFront">
            <a:rot lat="0" lon="0" rev="0"/>
          </a:camera>
          <a:lightRig rig="contrasting" dir="t">
            <a:rot lat="0" lon="0" rev="1200000"/>
          </a:lightRig>
        </a:scene3d>
        <a:sp3d contourW="12700" prstMaterial="clear">
          <a:bevelT w="177800" h="254000"/>
          <a:bevelB w="152400"/>
        </a:sp3d>
      </dsp:spPr>
      <dsp:style>
        <a:lnRef idx="0">
          <a:scrgbClr r="0" g="0" b="0"/>
        </a:lnRef>
        <a:fillRef idx="1">
          <a:scrgbClr r="0" g="0" b="0"/>
        </a:fillRef>
        <a:effectRef idx="0">
          <a:scrgbClr r="0" g="0" b="0"/>
        </a:effectRef>
        <a:fontRef idx="minor">
          <a:schemeClr val="tx1"/>
        </a:fontRef>
      </dsp:style>
      <dsp:txBody>
        <a:bodyPr spcFirstLastPara="0" vert="horz" wrap="square" lIns="74930" tIns="74930" rIns="74930" bIns="74930" numCol="1" spcCol="1270" anchor="ctr" anchorCtr="0">
          <a:noAutofit/>
        </a:bodyPr>
        <a:lstStyle/>
        <a:p>
          <a:pPr marL="0" lvl="0" indent="0" algn="ctr" defTabSz="2622550">
            <a:lnSpc>
              <a:spcPct val="90000"/>
            </a:lnSpc>
            <a:spcBef>
              <a:spcPct val="0"/>
            </a:spcBef>
            <a:spcAft>
              <a:spcPct val="35000"/>
            </a:spcAft>
            <a:buNone/>
          </a:pPr>
          <a:r>
            <a:rPr lang="en-US" sz="5900" kern="1200" dirty="0"/>
            <a:t>Job Titles</a:t>
          </a:r>
        </a:p>
      </dsp:txBody>
      <dsp:txXfrm>
        <a:off x="2371385" y="1674230"/>
        <a:ext cx="1810429" cy="1810429"/>
      </dsp:txXfrm>
    </dsp:sp>
    <dsp:sp modelId="{ADCB8BA7-6B5C-4BE2-BCF7-B22251E2B526}">
      <dsp:nvSpPr>
        <dsp:cNvPr id="0" name=""/>
        <dsp:cNvSpPr/>
      </dsp:nvSpPr>
      <dsp:spPr>
        <a:xfrm>
          <a:off x="2303321" y="-228024"/>
          <a:ext cx="2011676" cy="2011676"/>
        </a:xfrm>
        <a:prstGeom prst="ellipse">
          <a:avLst/>
        </a:prstGeom>
        <a:solidFill>
          <a:schemeClr val="accent1">
            <a:alpha val="50000"/>
            <a:hueOff val="0"/>
            <a:satOff val="0"/>
            <a:lumOff val="0"/>
            <a:alphaOff val="0"/>
          </a:schemeClr>
        </a:solidFill>
        <a:ln>
          <a:noFill/>
        </a:ln>
        <a:effectLst/>
        <a:scene3d>
          <a:camera prst="orthographicFront">
            <a:rot lat="0" lon="0" rev="0"/>
          </a:camera>
          <a:lightRig rig="contrasting" dir="t">
            <a:rot lat="0" lon="0" rev="1200000"/>
          </a:lightRig>
        </a:scene3d>
        <a:sp3d contourW="12700" prstMaterial="clear">
          <a:bevelT w="177800" h="254000"/>
          <a:bevelB w="152400"/>
        </a:sp3d>
      </dsp:spPr>
      <dsp:style>
        <a:lnRef idx="0">
          <a:scrgbClr r="0" g="0" b="0"/>
        </a:lnRef>
        <a:fillRef idx="1">
          <a:scrgbClr r="0" g="0" b="0"/>
        </a:fillRef>
        <a:effectRef idx="0">
          <a:scrgbClr r="0" g="0" b="0"/>
        </a:effectRef>
        <a:fontRef idx="minor">
          <a:schemeClr val="tx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dirty="0"/>
            <a:t>Data Scientist</a:t>
          </a:r>
        </a:p>
      </dsp:txBody>
      <dsp:txXfrm>
        <a:off x="2597924" y="66579"/>
        <a:ext cx="1422470" cy="1422470"/>
      </dsp:txXfrm>
    </dsp:sp>
    <dsp:sp modelId="{4C7A9C25-ACA5-4E75-AAD4-B541453E8FCC}">
      <dsp:nvSpPr>
        <dsp:cNvPr id="0" name=""/>
        <dsp:cNvSpPr/>
      </dsp:nvSpPr>
      <dsp:spPr>
        <a:xfrm>
          <a:off x="4207311" y="969497"/>
          <a:ext cx="2011676" cy="2011676"/>
        </a:xfrm>
        <a:prstGeom prst="ellipse">
          <a:avLst/>
        </a:prstGeom>
        <a:solidFill>
          <a:schemeClr val="accent1">
            <a:alpha val="50000"/>
            <a:hueOff val="0"/>
            <a:satOff val="0"/>
            <a:lumOff val="0"/>
            <a:alphaOff val="0"/>
          </a:schemeClr>
        </a:solidFill>
        <a:ln>
          <a:noFill/>
        </a:ln>
        <a:effectLst/>
        <a:scene3d>
          <a:camera prst="orthographicFront">
            <a:rot lat="0" lon="0" rev="0"/>
          </a:camera>
          <a:lightRig rig="contrasting" dir="t">
            <a:rot lat="0" lon="0" rev="1200000"/>
          </a:lightRig>
        </a:scene3d>
        <a:sp3d contourW="12700" prstMaterial="clear">
          <a:bevelT w="177800" h="254000"/>
          <a:bevelB w="152400"/>
        </a:sp3d>
      </dsp:spPr>
      <dsp:style>
        <a:lnRef idx="0">
          <a:scrgbClr r="0" g="0" b="0"/>
        </a:lnRef>
        <a:fillRef idx="1">
          <a:scrgbClr r="0" g="0" b="0"/>
        </a:fillRef>
        <a:effectRef idx="0">
          <a:scrgbClr r="0" g="0" b="0"/>
        </a:effectRef>
        <a:fontRef idx="minor">
          <a:schemeClr val="tx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dirty="0"/>
            <a:t>Data Analyst</a:t>
          </a:r>
        </a:p>
      </dsp:txBody>
      <dsp:txXfrm>
        <a:off x="4501914" y="1264100"/>
        <a:ext cx="1422470" cy="1422470"/>
      </dsp:txXfrm>
    </dsp:sp>
    <dsp:sp modelId="{00438D97-3EF9-43B1-8AB0-977C05EE0569}">
      <dsp:nvSpPr>
        <dsp:cNvPr id="0" name=""/>
        <dsp:cNvSpPr/>
      </dsp:nvSpPr>
      <dsp:spPr>
        <a:xfrm>
          <a:off x="3476596" y="3021922"/>
          <a:ext cx="2011676" cy="2011676"/>
        </a:xfrm>
        <a:prstGeom prst="ellipse">
          <a:avLst/>
        </a:prstGeom>
        <a:solidFill>
          <a:schemeClr val="accent1">
            <a:alpha val="50000"/>
            <a:hueOff val="0"/>
            <a:satOff val="0"/>
            <a:lumOff val="0"/>
            <a:alphaOff val="0"/>
          </a:schemeClr>
        </a:solidFill>
        <a:ln>
          <a:noFill/>
        </a:ln>
        <a:effectLst/>
        <a:scene3d>
          <a:camera prst="orthographicFront">
            <a:rot lat="0" lon="0" rev="0"/>
          </a:camera>
          <a:lightRig rig="contrasting" dir="t">
            <a:rot lat="0" lon="0" rev="1200000"/>
          </a:lightRig>
        </a:scene3d>
        <a:sp3d contourW="12700" prstMaterial="clear">
          <a:bevelT w="177800" h="254000"/>
          <a:bevelB w="152400"/>
        </a:sp3d>
      </dsp:spPr>
      <dsp:style>
        <a:lnRef idx="0">
          <a:scrgbClr r="0" g="0" b="0"/>
        </a:lnRef>
        <a:fillRef idx="1">
          <a:scrgbClr r="0" g="0" b="0"/>
        </a:fillRef>
        <a:effectRef idx="0">
          <a:scrgbClr r="0" g="0" b="0"/>
        </a:effectRef>
        <a:fontRef idx="minor">
          <a:schemeClr val="tx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dirty="0"/>
            <a:t>Database </a:t>
          </a:r>
          <a:r>
            <a:rPr lang="en-US" sz="1900" kern="1200" dirty="0"/>
            <a:t>Administrator</a:t>
          </a:r>
        </a:p>
      </dsp:txBody>
      <dsp:txXfrm>
        <a:off x="3771199" y="3316525"/>
        <a:ext cx="1422470" cy="1422470"/>
      </dsp:txXfrm>
    </dsp:sp>
    <dsp:sp modelId="{71C28836-4E13-41AC-8225-7CEAF19D270A}">
      <dsp:nvSpPr>
        <dsp:cNvPr id="0" name=""/>
        <dsp:cNvSpPr/>
      </dsp:nvSpPr>
      <dsp:spPr>
        <a:xfrm>
          <a:off x="1244381" y="3031153"/>
          <a:ext cx="2011676" cy="2011676"/>
        </a:xfrm>
        <a:prstGeom prst="ellipse">
          <a:avLst/>
        </a:prstGeom>
        <a:solidFill>
          <a:schemeClr val="accent1">
            <a:alpha val="50000"/>
            <a:hueOff val="0"/>
            <a:satOff val="0"/>
            <a:lumOff val="0"/>
            <a:alphaOff val="0"/>
          </a:schemeClr>
        </a:solidFill>
        <a:ln>
          <a:noFill/>
        </a:ln>
        <a:effectLst/>
        <a:scene3d>
          <a:camera prst="orthographicFront">
            <a:rot lat="0" lon="0" rev="0"/>
          </a:camera>
          <a:lightRig rig="contrasting" dir="t">
            <a:rot lat="0" lon="0" rev="1200000"/>
          </a:lightRig>
        </a:scene3d>
        <a:sp3d contourW="12700" prstMaterial="clear">
          <a:bevelT w="177800" h="254000"/>
          <a:bevelB w="152400"/>
        </a:sp3d>
      </dsp:spPr>
      <dsp:style>
        <a:lnRef idx="0">
          <a:scrgbClr r="0" g="0" b="0"/>
        </a:lnRef>
        <a:fillRef idx="1">
          <a:scrgbClr r="0" g="0" b="0"/>
        </a:fillRef>
        <a:effectRef idx="0">
          <a:scrgbClr r="0" g="0" b="0"/>
        </a:effectRef>
        <a:fontRef idx="minor">
          <a:schemeClr val="tx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dirty="0"/>
            <a:t>Software Engineer</a:t>
          </a:r>
        </a:p>
      </dsp:txBody>
      <dsp:txXfrm>
        <a:off x="1538984" y="3325756"/>
        <a:ext cx="1422470" cy="1422470"/>
      </dsp:txXfrm>
    </dsp:sp>
    <dsp:sp modelId="{D35E4091-405E-44C0-ADBC-B27CD29983FA}">
      <dsp:nvSpPr>
        <dsp:cNvPr id="0" name=""/>
        <dsp:cNvSpPr/>
      </dsp:nvSpPr>
      <dsp:spPr>
        <a:xfrm>
          <a:off x="399352" y="988579"/>
          <a:ext cx="2011676" cy="2011676"/>
        </a:xfrm>
        <a:prstGeom prst="ellipse">
          <a:avLst/>
        </a:prstGeom>
        <a:solidFill>
          <a:schemeClr val="accent1">
            <a:alpha val="50000"/>
            <a:hueOff val="0"/>
            <a:satOff val="0"/>
            <a:lumOff val="0"/>
            <a:alphaOff val="0"/>
          </a:schemeClr>
        </a:solidFill>
        <a:ln>
          <a:noFill/>
        </a:ln>
        <a:effectLst/>
        <a:scene3d>
          <a:camera prst="orthographicFront">
            <a:rot lat="0" lon="0" rev="0"/>
          </a:camera>
          <a:lightRig rig="contrasting" dir="t">
            <a:rot lat="0" lon="0" rev="1200000"/>
          </a:lightRig>
        </a:scene3d>
        <a:sp3d contourW="12700" prstMaterial="clear">
          <a:bevelT w="177800" h="254000"/>
          <a:bevelB w="152400"/>
        </a:sp3d>
      </dsp:spPr>
      <dsp:style>
        <a:lnRef idx="0">
          <a:scrgbClr r="0" g="0" b="0"/>
        </a:lnRef>
        <a:fillRef idx="1">
          <a:scrgbClr r="0" g="0" b="0"/>
        </a:fillRef>
        <a:effectRef idx="0">
          <a:scrgbClr r="0" g="0" b="0"/>
        </a:effectRef>
        <a:fontRef idx="minor">
          <a:schemeClr val="tx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dirty="0"/>
            <a:t>Statistician</a:t>
          </a:r>
          <a:endParaRPr lang="en-US" sz="1800" kern="1200" dirty="0"/>
        </a:p>
      </dsp:txBody>
      <dsp:txXfrm>
        <a:off x="693955" y="1283182"/>
        <a:ext cx="1422470" cy="142247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CDD20EB-FCC1-47AF-A183-62E024A2B913}">
      <dsp:nvSpPr>
        <dsp:cNvPr id="0" name=""/>
        <dsp:cNvSpPr/>
      </dsp:nvSpPr>
      <dsp:spPr>
        <a:xfrm>
          <a:off x="-4168522" y="-639673"/>
          <a:ext cx="4966980" cy="4966980"/>
        </a:xfrm>
        <a:prstGeom prst="blockArc">
          <a:avLst>
            <a:gd name="adj1" fmla="val 18900000"/>
            <a:gd name="adj2" fmla="val 2700000"/>
            <a:gd name="adj3" fmla="val 435"/>
          </a:avLst>
        </a:prstGeom>
        <a:noFill/>
        <a:ln w="12700" cap="flat" cmpd="sng" algn="ctr">
          <a:solidFill>
            <a:schemeClr val="accent3">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8F90865-EC43-4805-9A38-39E14DEBB61F}">
      <dsp:nvSpPr>
        <dsp:cNvPr id="0" name=""/>
        <dsp:cNvSpPr/>
      </dsp:nvSpPr>
      <dsp:spPr>
        <a:xfrm>
          <a:off x="349759" y="230403"/>
          <a:ext cx="3923330" cy="461101"/>
        </a:xfrm>
        <a:prstGeom prst="rect">
          <a:avLst/>
        </a:prstGeom>
        <a:gradFill rotWithShape="0">
          <a:gsLst>
            <a:gs pos="0">
              <a:schemeClr val="accent3">
                <a:hueOff val="0"/>
                <a:satOff val="0"/>
                <a:lumOff val="0"/>
                <a:alphaOff val="0"/>
                <a:lumMod val="110000"/>
                <a:satMod val="105000"/>
                <a:tint val="67000"/>
              </a:schemeClr>
            </a:gs>
            <a:gs pos="50000">
              <a:schemeClr val="accent3">
                <a:hueOff val="0"/>
                <a:satOff val="0"/>
                <a:lumOff val="0"/>
                <a:alphaOff val="0"/>
                <a:lumMod val="105000"/>
                <a:satMod val="103000"/>
                <a:tint val="73000"/>
              </a:schemeClr>
            </a:gs>
            <a:gs pos="100000">
              <a:schemeClr val="accent3">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66000" tIns="91440" rIns="91440" bIns="91440" numCol="1" spcCol="1270" anchor="ctr" anchorCtr="0">
          <a:noAutofit/>
        </a:bodyPr>
        <a:lstStyle/>
        <a:p>
          <a:pPr marL="0" lvl="0" indent="0" algn="l" defTabSz="1600200">
            <a:lnSpc>
              <a:spcPct val="90000"/>
            </a:lnSpc>
            <a:spcBef>
              <a:spcPct val="0"/>
            </a:spcBef>
            <a:spcAft>
              <a:spcPct val="35000"/>
            </a:spcAft>
            <a:buNone/>
          </a:pPr>
          <a:r>
            <a:rPr lang="en-US" sz="3600" kern="1200"/>
            <a:t>Education</a:t>
          </a:r>
        </a:p>
      </dsp:txBody>
      <dsp:txXfrm>
        <a:off x="349759" y="230403"/>
        <a:ext cx="3923330" cy="461101"/>
      </dsp:txXfrm>
    </dsp:sp>
    <dsp:sp modelId="{DD5A6A0D-97FD-4D13-8387-14474748DA55}">
      <dsp:nvSpPr>
        <dsp:cNvPr id="0" name=""/>
        <dsp:cNvSpPr/>
      </dsp:nvSpPr>
      <dsp:spPr>
        <a:xfrm>
          <a:off x="61571" y="172765"/>
          <a:ext cx="576377" cy="576377"/>
        </a:xfrm>
        <a:prstGeom prst="ellipse">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w="6350" cap="flat" cmpd="sng" algn="ctr">
          <a:solidFill>
            <a:schemeClr val="accent3">
              <a:hueOff val="0"/>
              <a:satOff val="0"/>
              <a:lumOff val="0"/>
              <a:alphaOff val="0"/>
            </a:schemeClr>
          </a:solidFill>
          <a:prstDash val="solid"/>
          <a:miter lim="800000"/>
        </a:ln>
        <a:effectLst/>
      </dsp:spPr>
      <dsp:style>
        <a:lnRef idx="1">
          <a:scrgbClr r="0" g="0" b="0"/>
        </a:lnRef>
        <a:fillRef idx="2">
          <a:scrgbClr r="0" g="0" b="0"/>
        </a:fillRef>
        <a:effectRef idx="0">
          <a:scrgbClr r="0" g="0" b="0"/>
        </a:effectRef>
        <a:fontRef idx="minor"/>
      </dsp:style>
    </dsp:sp>
    <dsp:sp modelId="{28A4A3DF-C801-49B8-8F5D-9A845ECB8895}">
      <dsp:nvSpPr>
        <dsp:cNvPr id="0" name=""/>
        <dsp:cNvSpPr/>
      </dsp:nvSpPr>
      <dsp:spPr>
        <a:xfrm>
          <a:off x="680171" y="921834"/>
          <a:ext cx="3592917" cy="461101"/>
        </a:xfrm>
        <a:prstGeom prst="rect">
          <a:avLst/>
        </a:prstGeom>
        <a:gradFill rotWithShape="0">
          <a:gsLst>
            <a:gs pos="0">
              <a:schemeClr val="accent3">
                <a:hueOff val="0"/>
                <a:satOff val="0"/>
                <a:lumOff val="0"/>
                <a:alphaOff val="0"/>
                <a:lumMod val="110000"/>
                <a:satMod val="105000"/>
                <a:tint val="67000"/>
              </a:schemeClr>
            </a:gs>
            <a:gs pos="50000">
              <a:schemeClr val="accent3">
                <a:hueOff val="0"/>
                <a:satOff val="0"/>
                <a:lumOff val="0"/>
                <a:alphaOff val="0"/>
                <a:lumMod val="105000"/>
                <a:satMod val="103000"/>
                <a:tint val="73000"/>
              </a:schemeClr>
            </a:gs>
            <a:gs pos="100000">
              <a:schemeClr val="accent3">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66000" tIns="91440" rIns="91440" bIns="91440" numCol="1" spcCol="1270" anchor="ctr" anchorCtr="0">
          <a:noAutofit/>
        </a:bodyPr>
        <a:lstStyle/>
        <a:p>
          <a:pPr marL="0" lvl="0" indent="0" algn="l" defTabSz="1600200">
            <a:lnSpc>
              <a:spcPct val="90000"/>
            </a:lnSpc>
            <a:spcBef>
              <a:spcPct val="0"/>
            </a:spcBef>
            <a:spcAft>
              <a:spcPct val="35000"/>
            </a:spcAft>
            <a:buNone/>
          </a:pPr>
          <a:r>
            <a:rPr lang="en-US" sz="3600" kern="1200" dirty="0"/>
            <a:t>Qualifications</a:t>
          </a:r>
        </a:p>
      </dsp:txBody>
      <dsp:txXfrm>
        <a:off x="680171" y="921834"/>
        <a:ext cx="3592917" cy="461101"/>
      </dsp:txXfrm>
    </dsp:sp>
    <dsp:sp modelId="{7C7B2066-DB3C-412B-87EF-C88AD7A23C12}">
      <dsp:nvSpPr>
        <dsp:cNvPr id="0" name=""/>
        <dsp:cNvSpPr/>
      </dsp:nvSpPr>
      <dsp:spPr>
        <a:xfrm>
          <a:off x="391983" y="864197"/>
          <a:ext cx="576377" cy="576377"/>
        </a:xfrm>
        <a:prstGeom prst="ellipse">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w="6350" cap="flat" cmpd="sng" algn="ctr">
          <a:solidFill>
            <a:schemeClr val="accent3">
              <a:hueOff val="0"/>
              <a:satOff val="0"/>
              <a:lumOff val="0"/>
              <a:alphaOff val="0"/>
            </a:schemeClr>
          </a:solidFill>
          <a:prstDash val="solid"/>
          <a:miter lim="800000"/>
        </a:ln>
        <a:effectLst/>
      </dsp:spPr>
      <dsp:style>
        <a:lnRef idx="1">
          <a:scrgbClr r="0" g="0" b="0"/>
        </a:lnRef>
        <a:fillRef idx="2">
          <a:scrgbClr r="0" g="0" b="0"/>
        </a:fillRef>
        <a:effectRef idx="0">
          <a:scrgbClr r="0" g="0" b="0"/>
        </a:effectRef>
        <a:fontRef idx="minor"/>
      </dsp:style>
    </dsp:sp>
    <dsp:sp modelId="{844AB14F-8F98-49F0-B684-9B0F2DA96F6F}">
      <dsp:nvSpPr>
        <dsp:cNvPr id="0" name=""/>
        <dsp:cNvSpPr/>
      </dsp:nvSpPr>
      <dsp:spPr>
        <a:xfrm>
          <a:off x="781581" y="1613266"/>
          <a:ext cx="3491508" cy="461101"/>
        </a:xfrm>
        <a:prstGeom prst="rect">
          <a:avLst/>
        </a:prstGeom>
        <a:gradFill rotWithShape="0">
          <a:gsLst>
            <a:gs pos="0">
              <a:schemeClr val="accent3">
                <a:hueOff val="0"/>
                <a:satOff val="0"/>
                <a:lumOff val="0"/>
                <a:alphaOff val="0"/>
                <a:lumMod val="110000"/>
                <a:satMod val="105000"/>
                <a:tint val="67000"/>
              </a:schemeClr>
            </a:gs>
            <a:gs pos="50000">
              <a:schemeClr val="accent3">
                <a:hueOff val="0"/>
                <a:satOff val="0"/>
                <a:lumOff val="0"/>
                <a:alphaOff val="0"/>
                <a:lumMod val="105000"/>
                <a:satMod val="103000"/>
                <a:tint val="73000"/>
              </a:schemeClr>
            </a:gs>
            <a:gs pos="100000">
              <a:schemeClr val="accent3">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66000" tIns="91440" rIns="91440" bIns="91440" numCol="1" spcCol="1270" anchor="ctr" anchorCtr="0">
          <a:noAutofit/>
        </a:bodyPr>
        <a:lstStyle/>
        <a:p>
          <a:pPr marL="0" lvl="0" indent="0" algn="l" defTabSz="1600200">
            <a:lnSpc>
              <a:spcPct val="90000"/>
            </a:lnSpc>
            <a:spcBef>
              <a:spcPct val="0"/>
            </a:spcBef>
            <a:spcAft>
              <a:spcPct val="35000"/>
            </a:spcAft>
            <a:buNone/>
          </a:pPr>
          <a:r>
            <a:rPr lang="en-US" sz="3600" kern="1200"/>
            <a:t>Responsibilities</a:t>
          </a:r>
          <a:endParaRPr lang="en-US" sz="3600" kern="1200" dirty="0"/>
        </a:p>
      </dsp:txBody>
      <dsp:txXfrm>
        <a:off x="781581" y="1613266"/>
        <a:ext cx="3491508" cy="461101"/>
      </dsp:txXfrm>
    </dsp:sp>
    <dsp:sp modelId="{0748129D-0FAE-49DE-A6B6-6BA6C10F1FF6}">
      <dsp:nvSpPr>
        <dsp:cNvPr id="0" name=""/>
        <dsp:cNvSpPr/>
      </dsp:nvSpPr>
      <dsp:spPr>
        <a:xfrm>
          <a:off x="493393" y="1555628"/>
          <a:ext cx="576377" cy="576377"/>
        </a:xfrm>
        <a:prstGeom prst="ellipse">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w="6350" cap="flat" cmpd="sng" algn="ctr">
          <a:solidFill>
            <a:schemeClr val="accent3">
              <a:hueOff val="0"/>
              <a:satOff val="0"/>
              <a:lumOff val="0"/>
              <a:alphaOff val="0"/>
            </a:schemeClr>
          </a:solidFill>
          <a:prstDash val="solid"/>
          <a:miter lim="800000"/>
        </a:ln>
        <a:effectLst/>
      </dsp:spPr>
      <dsp:style>
        <a:lnRef idx="1">
          <a:scrgbClr r="0" g="0" b="0"/>
        </a:lnRef>
        <a:fillRef idx="2">
          <a:scrgbClr r="0" g="0" b="0"/>
        </a:fillRef>
        <a:effectRef idx="0">
          <a:scrgbClr r="0" g="0" b="0"/>
        </a:effectRef>
        <a:fontRef idx="minor"/>
      </dsp:style>
    </dsp:sp>
    <dsp:sp modelId="{C6083D74-CC5A-4A72-AAC1-052BA96062E7}">
      <dsp:nvSpPr>
        <dsp:cNvPr id="0" name=""/>
        <dsp:cNvSpPr/>
      </dsp:nvSpPr>
      <dsp:spPr>
        <a:xfrm>
          <a:off x="680171" y="2304697"/>
          <a:ext cx="3592917" cy="461101"/>
        </a:xfrm>
        <a:prstGeom prst="rect">
          <a:avLst/>
        </a:prstGeom>
        <a:gradFill rotWithShape="0">
          <a:gsLst>
            <a:gs pos="0">
              <a:schemeClr val="accent3">
                <a:hueOff val="0"/>
                <a:satOff val="0"/>
                <a:lumOff val="0"/>
                <a:alphaOff val="0"/>
                <a:lumMod val="110000"/>
                <a:satMod val="105000"/>
                <a:tint val="67000"/>
              </a:schemeClr>
            </a:gs>
            <a:gs pos="50000">
              <a:schemeClr val="accent3">
                <a:hueOff val="0"/>
                <a:satOff val="0"/>
                <a:lumOff val="0"/>
                <a:alphaOff val="0"/>
                <a:lumMod val="105000"/>
                <a:satMod val="103000"/>
                <a:tint val="73000"/>
              </a:schemeClr>
            </a:gs>
            <a:gs pos="100000">
              <a:schemeClr val="accent3">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66000" tIns="91440" rIns="91440" bIns="91440" numCol="1" spcCol="1270" anchor="ctr" anchorCtr="0">
          <a:noAutofit/>
        </a:bodyPr>
        <a:lstStyle/>
        <a:p>
          <a:pPr marL="0" lvl="0" indent="0" algn="l" defTabSz="1600200">
            <a:lnSpc>
              <a:spcPct val="90000"/>
            </a:lnSpc>
            <a:spcBef>
              <a:spcPct val="0"/>
            </a:spcBef>
            <a:spcAft>
              <a:spcPct val="35000"/>
            </a:spcAft>
            <a:buNone/>
          </a:pPr>
          <a:r>
            <a:rPr lang="en-US" sz="3600" kern="1200"/>
            <a:t>Requirements</a:t>
          </a:r>
          <a:endParaRPr lang="en-US" sz="3600" kern="1200" dirty="0"/>
        </a:p>
      </dsp:txBody>
      <dsp:txXfrm>
        <a:off x="680171" y="2304697"/>
        <a:ext cx="3592917" cy="461101"/>
      </dsp:txXfrm>
    </dsp:sp>
    <dsp:sp modelId="{0AB7B574-6C9F-4CCA-9CC3-E17E91DCACF6}">
      <dsp:nvSpPr>
        <dsp:cNvPr id="0" name=""/>
        <dsp:cNvSpPr/>
      </dsp:nvSpPr>
      <dsp:spPr>
        <a:xfrm>
          <a:off x="391983" y="2247059"/>
          <a:ext cx="576377" cy="576377"/>
        </a:xfrm>
        <a:prstGeom prst="ellipse">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w="6350" cap="flat" cmpd="sng" algn="ctr">
          <a:solidFill>
            <a:schemeClr val="accent3">
              <a:hueOff val="0"/>
              <a:satOff val="0"/>
              <a:lumOff val="0"/>
              <a:alphaOff val="0"/>
            </a:schemeClr>
          </a:solidFill>
          <a:prstDash val="solid"/>
          <a:miter lim="800000"/>
        </a:ln>
        <a:effectLst/>
      </dsp:spPr>
      <dsp:style>
        <a:lnRef idx="1">
          <a:scrgbClr r="0" g="0" b="0"/>
        </a:lnRef>
        <a:fillRef idx="2">
          <a:scrgbClr r="0" g="0" b="0"/>
        </a:fillRef>
        <a:effectRef idx="0">
          <a:scrgbClr r="0" g="0" b="0"/>
        </a:effectRef>
        <a:fontRef idx="minor"/>
      </dsp:style>
    </dsp:sp>
    <dsp:sp modelId="{0F1F8C66-311D-4A7B-B733-6487CC951E02}">
      <dsp:nvSpPr>
        <dsp:cNvPr id="0" name=""/>
        <dsp:cNvSpPr/>
      </dsp:nvSpPr>
      <dsp:spPr>
        <a:xfrm>
          <a:off x="349759" y="2996128"/>
          <a:ext cx="3923330" cy="461101"/>
        </a:xfrm>
        <a:prstGeom prst="rect">
          <a:avLst/>
        </a:prstGeom>
        <a:gradFill rotWithShape="0">
          <a:gsLst>
            <a:gs pos="0">
              <a:schemeClr val="accent3">
                <a:hueOff val="0"/>
                <a:satOff val="0"/>
                <a:lumOff val="0"/>
                <a:alphaOff val="0"/>
                <a:lumMod val="110000"/>
                <a:satMod val="105000"/>
                <a:tint val="67000"/>
              </a:schemeClr>
            </a:gs>
            <a:gs pos="50000">
              <a:schemeClr val="accent3">
                <a:hueOff val="0"/>
                <a:satOff val="0"/>
                <a:lumOff val="0"/>
                <a:alphaOff val="0"/>
                <a:lumMod val="105000"/>
                <a:satMod val="103000"/>
                <a:tint val="73000"/>
              </a:schemeClr>
            </a:gs>
            <a:gs pos="100000">
              <a:schemeClr val="accent3">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66000" tIns="91440" rIns="91440" bIns="91440" numCol="1" spcCol="1270" anchor="ctr" anchorCtr="0">
          <a:noAutofit/>
        </a:bodyPr>
        <a:lstStyle/>
        <a:p>
          <a:pPr marL="0" lvl="0" indent="0" algn="l" defTabSz="1600200">
            <a:lnSpc>
              <a:spcPct val="90000"/>
            </a:lnSpc>
            <a:spcBef>
              <a:spcPct val="0"/>
            </a:spcBef>
            <a:spcAft>
              <a:spcPct val="35000"/>
            </a:spcAft>
            <a:buNone/>
          </a:pPr>
          <a:r>
            <a:rPr lang="en-US" sz="3600" kern="1200"/>
            <a:t>Skills</a:t>
          </a:r>
          <a:endParaRPr lang="en-US" sz="3600" kern="1200" dirty="0"/>
        </a:p>
      </dsp:txBody>
      <dsp:txXfrm>
        <a:off x="349759" y="2996128"/>
        <a:ext cx="3923330" cy="461101"/>
      </dsp:txXfrm>
    </dsp:sp>
    <dsp:sp modelId="{C3FFDC18-8392-4B09-9100-D518FD50A23D}">
      <dsp:nvSpPr>
        <dsp:cNvPr id="0" name=""/>
        <dsp:cNvSpPr/>
      </dsp:nvSpPr>
      <dsp:spPr>
        <a:xfrm>
          <a:off x="61571" y="2938491"/>
          <a:ext cx="576377" cy="576377"/>
        </a:xfrm>
        <a:prstGeom prst="ellipse">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w="6350" cap="flat" cmpd="sng" algn="ctr">
          <a:solidFill>
            <a:schemeClr val="accent3">
              <a:hueOff val="0"/>
              <a:satOff val="0"/>
              <a:lumOff val="0"/>
              <a:alphaOff val="0"/>
            </a:schemeClr>
          </a:solidFill>
          <a:prstDash val="solid"/>
          <a:miter lim="800000"/>
        </a:ln>
        <a:effectLst/>
      </dsp:spPr>
      <dsp:style>
        <a:lnRef idx="1">
          <a:scrgbClr r="0" g="0" b="0"/>
        </a:lnRef>
        <a:fillRef idx="2">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radial3">
  <dgm:title val=""/>
  <dgm:desc val=""/>
  <dgm:catLst>
    <dgm:cat type="relationship" pri="31000"/>
    <dgm:cat type="cycle" pri="1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omposite">
    <dgm:varLst>
      <dgm:chMax val="1"/>
      <dgm:dir/>
      <dgm:resizeHandles val="exact"/>
    </dgm:varLst>
    <dgm:alg type="composite">
      <dgm:param type="ar" val="1"/>
    </dgm:alg>
    <dgm:shape xmlns:r="http://schemas.openxmlformats.org/officeDocument/2006/relationships" r:blip="">
      <dgm:adjLst/>
    </dgm:shape>
    <dgm:presOf/>
    <dgm:constrLst/>
    <dgm:ruleLst/>
    <dgm:layoutNode name="radial">
      <dgm:varLst>
        <dgm:animLvl val="ctr"/>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h" for="ch" forName="centerShape" refType="h"/>
        <dgm:constr type="w" for="ch" forName="node" refType="w" fact="0.5"/>
        <dgm:constr type="h" for="ch" forName="node" refType="h" fact="0.5"/>
        <dgm:constr type="sp" refType="w" refFor="ch" refForName="node" fact="-0.2"/>
        <dgm:constr type="sibSp" refType="w" refFor="ch" refForName="node" fact="-0.2"/>
        <dgm:constr type="primFontSz" for="ch" forName="centerShape" val="65"/>
        <dgm:constr type="primFontSz" for="des" forName="node" val="65"/>
        <dgm:constr type="primFontSz" for="ch" forName="node" refType="primFontSz" refFor="ch" refForName="centerShape" op="lte"/>
      </dgm:constrLst>
      <dgm:ruleLst/>
      <dgm:forEach name="Name6" axis="ch" ptType="node" cnt="1">
        <dgm:layoutNode name="centerShape" styleLbl="vennNode1">
          <dgm:alg type="tx"/>
          <dgm:shape xmlns:r="http://schemas.openxmlformats.org/officeDocument/2006/relationships" type="ellipse"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7" axis="ch" ptType="node">
          <dgm:layoutNode name="node" styleLbl="vennNode1">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160520" cy="367030"/>
          </a:xfrm>
          <a:prstGeom prst="rect">
            <a:avLst/>
          </a:prstGeom>
        </p:spPr>
        <p:txBody>
          <a:bodyPr vert="horz" lIns="96661" tIns="48331" rIns="96661" bIns="48331" rtlCol="0"/>
          <a:lstStyle>
            <a:lvl1pPr algn="l">
              <a:defRPr sz="1300"/>
            </a:lvl1pPr>
          </a:lstStyle>
          <a:p>
            <a:endParaRPr lang="en-US"/>
          </a:p>
        </p:txBody>
      </p:sp>
      <p:sp>
        <p:nvSpPr>
          <p:cNvPr id="3" name="Date Placeholder 2"/>
          <p:cNvSpPr>
            <a:spLocks noGrp="1"/>
          </p:cNvSpPr>
          <p:nvPr>
            <p:ph type="dt" idx="1"/>
          </p:nvPr>
        </p:nvSpPr>
        <p:spPr>
          <a:xfrm>
            <a:off x="5438458" y="0"/>
            <a:ext cx="4160520" cy="367030"/>
          </a:xfrm>
          <a:prstGeom prst="rect">
            <a:avLst/>
          </a:prstGeom>
        </p:spPr>
        <p:txBody>
          <a:bodyPr vert="horz" lIns="96661" tIns="48331" rIns="96661" bIns="48331" rtlCol="0"/>
          <a:lstStyle>
            <a:lvl1pPr algn="r">
              <a:defRPr sz="1300"/>
            </a:lvl1pPr>
          </a:lstStyle>
          <a:p>
            <a:fld id="{935336F5-A68D-9A4A-83AB-B8CD6FA5C732}" type="datetimeFigureOut">
              <a:rPr lang="en-US" smtClean="0"/>
              <a:t>10/23/2019</a:t>
            </a:fld>
            <a:endParaRPr lang="en-US"/>
          </a:p>
        </p:txBody>
      </p:sp>
      <p:sp>
        <p:nvSpPr>
          <p:cNvPr id="4" name="Slide Image Placeholder 3"/>
          <p:cNvSpPr>
            <a:spLocks noGrp="1" noRot="1" noChangeAspect="1"/>
          </p:cNvSpPr>
          <p:nvPr>
            <p:ph type="sldImg" idx="2"/>
          </p:nvPr>
        </p:nvSpPr>
        <p:spPr>
          <a:xfrm>
            <a:off x="3154363" y="914400"/>
            <a:ext cx="3292475" cy="2468563"/>
          </a:xfrm>
          <a:prstGeom prst="rect">
            <a:avLst/>
          </a:prstGeom>
          <a:noFill/>
          <a:ln w="12700">
            <a:solidFill>
              <a:prstClr val="black"/>
            </a:solidFill>
          </a:ln>
        </p:spPr>
        <p:txBody>
          <a:bodyPr vert="horz" lIns="96661" tIns="48331" rIns="96661" bIns="48331" rtlCol="0" anchor="ctr"/>
          <a:lstStyle/>
          <a:p>
            <a:endParaRPr lang="en-US"/>
          </a:p>
        </p:txBody>
      </p:sp>
      <p:sp>
        <p:nvSpPr>
          <p:cNvPr id="5" name="Notes Placeholder 4"/>
          <p:cNvSpPr>
            <a:spLocks noGrp="1"/>
          </p:cNvSpPr>
          <p:nvPr>
            <p:ph type="body" sz="quarter" idx="3"/>
          </p:nvPr>
        </p:nvSpPr>
        <p:spPr>
          <a:xfrm>
            <a:off x="960120" y="3520440"/>
            <a:ext cx="7680960" cy="2880360"/>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948171"/>
            <a:ext cx="4160520" cy="367029"/>
          </a:xfrm>
          <a:prstGeom prst="rect">
            <a:avLst/>
          </a:prstGeom>
        </p:spPr>
        <p:txBody>
          <a:bodyPr vert="horz" lIns="96661" tIns="48331" rIns="96661" bIns="48331" rtlCol="0" anchor="b"/>
          <a:lstStyle>
            <a:lvl1pPr algn="l">
              <a:defRPr sz="1300"/>
            </a:lvl1pPr>
          </a:lstStyle>
          <a:p>
            <a:endParaRPr lang="en-US"/>
          </a:p>
        </p:txBody>
      </p:sp>
      <p:sp>
        <p:nvSpPr>
          <p:cNvPr id="7" name="Slide Number Placeholder 6"/>
          <p:cNvSpPr>
            <a:spLocks noGrp="1"/>
          </p:cNvSpPr>
          <p:nvPr>
            <p:ph type="sldNum" sz="quarter" idx="5"/>
          </p:nvPr>
        </p:nvSpPr>
        <p:spPr>
          <a:xfrm>
            <a:off x="5438458" y="6948171"/>
            <a:ext cx="4160520" cy="367029"/>
          </a:xfrm>
          <a:prstGeom prst="rect">
            <a:avLst/>
          </a:prstGeom>
        </p:spPr>
        <p:txBody>
          <a:bodyPr vert="horz" lIns="96661" tIns="48331" rIns="96661" bIns="48331" rtlCol="0" anchor="b"/>
          <a:lstStyle>
            <a:lvl1pPr algn="r">
              <a:defRPr sz="1300"/>
            </a:lvl1pPr>
          </a:lstStyle>
          <a:p>
            <a:fld id="{BAA9633A-392A-4347-9D1C-FF5FFE9476B1}" type="slidenum">
              <a:rPr lang="en-US" smtClean="0"/>
              <a:t>‹#›</a:t>
            </a:fld>
            <a:endParaRPr lang="en-US"/>
          </a:p>
        </p:txBody>
      </p:sp>
    </p:spTree>
    <p:extLst>
      <p:ext uri="{BB962C8B-B14F-4D97-AF65-F5344CB8AC3E}">
        <p14:creationId xmlns:p14="http://schemas.microsoft.com/office/powerpoint/2010/main" val="17171277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medium.com/@shivangisareen/beautiful-soup-in-python-79697b33e294"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Andy – Intro Slide</a:t>
            </a:r>
          </a:p>
        </p:txBody>
      </p:sp>
      <p:sp>
        <p:nvSpPr>
          <p:cNvPr id="4" name="Slide Number Placeholder 3"/>
          <p:cNvSpPr>
            <a:spLocks noGrp="1"/>
          </p:cNvSpPr>
          <p:nvPr>
            <p:ph type="sldNum" sz="quarter" idx="10"/>
          </p:nvPr>
        </p:nvSpPr>
        <p:spPr/>
        <p:txBody>
          <a:bodyPr/>
          <a:lstStyle/>
          <a:p>
            <a:fld id="{BAA9633A-392A-4347-9D1C-FF5FFE9476B1}" type="slidenum">
              <a:rPr lang="en-US" smtClean="0"/>
              <a:t>1</a:t>
            </a:fld>
            <a:endParaRPr lang="en-US"/>
          </a:p>
        </p:txBody>
      </p:sp>
    </p:spTree>
    <p:extLst>
      <p:ext uri="{BB962C8B-B14F-4D97-AF65-F5344CB8AC3E}">
        <p14:creationId xmlns:p14="http://schemas.microsoft.com/office/powerpoint/2010/main" val="2484920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Andy – Conclusion</a:t>
            </a:r>
          </a:p>
          <a:p>
            <a:endParaRPr lang="en-US" dirty="0"/>
          </a:p>
          <a:p>
            <a:r>
              <a:rPr lang="en-US" dirty="0"/>
              <a:t>In other words: Data science is the application of stats while Stats is the science of data.</a:t>
            </a:r>
          </a:p>
        </p:txBody>
      </p:sp>
      <p:sp>
        <p:nvSpPr>
          <p:cNvPr id="4" name="Slide Number Placeholder 3"/>
          <p:cNvSpPr>
            <a:spLocks noGrp="1"/>
          </p:cNvSpPr>
          <p:nvPr>
            <p:ph type="sldNum" sz="quarter" idx="5"/>
          </p:nvPr>
        </p:nvSpPr>
        <p:spPr/>
        <p:txBody>
          <a:bodyPr/>
          <a:lstStyle/>
          <a:p>
            <a:fld id="{BAA9633A-392A-4347-9D1C-FF5FFE9476B1}" type="slidenum">
              <a:rPr lang="en-US" smtClean="0"/>
              <a:t>10</a:t>
            </a:fld>
            <a:endParaRPr lang="en-US"/>
          </a:p>
        </p:txBody>
      </p:sp>
    </p:spTree>
    <p:extLst>
      <p:ext uri="{BB962C8B-B14F-4D97-AF65-F5344CB8AC3E}">
        <p14:creationId xmlns:p14="http://schemas.microsoft.com/office/powerpoint/2010/main" val="41707949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Andy - Conclusion</a:t>
            </a:r>
          </a:p>
        </p:txBody>
      </p:sp>
      <p:sp>
        <p:nvSpPr>
          <p:cNvPr id="4" name="Slide Number Placeholder 3"/>
          <p:cNvSpPr>
            <a:spLocks noGrp="1"/>
          </p:cNvSpPr>
          <p:nvPr>
            <p:ph type="sldNum" sz="quarter" idx="5"/>
          </p:nvPr>
        </p:nvSpPr>
        <p:spPr/>
        <p:txBody>
          <a:bodyPr/>
          <a:lstStyle/>
          <a:p>
            <a:fld id="{BAA9633A-392A-4347-9D1C-FF5FFE9476B1}" type="slidenum">
              <a:rPr lang="en-US" smtClean="0"/>
              <a:t>11</a:t>
            </a:fld>
            <a:endParaRPr lang="en-US"/>
          </a:p>
        </p:txBody>
      </p:sp>
    </p:spTree>
    <p:extLst>
      <p:ext uri="{BB962C8B-B14F-4D97-AF65-F5344CB8AC3E}">
        <p14:creationId xmlns:p14="http://schemas.microsoft.com/office/powerpoint/2010/main" val="7587624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Andy - Conclusion</a:t>
            </a:r>
          </a:p>
        </p:txBody>
      </p:sp>
      <p:sp>
        <p:nvSpPr>
          <p:cNvPr id="4" name="Slide Number Placeholder 3"/>
          <p:cNvSpPr>
            <a:spLocks noGrp="1"/>
          </p:cNvSpPr>
          <p:nvPr>
            <p:ph type="sldNum" sz="quarter" idx="5"/>
          </p:nvPr>
        </p:nvSpPr>
        <p:spPr/>
        <p:txBody>
          <a:bodyPr/>
          <a:lstStyle/>
          <a:p>
            <a:fld id="{BAA9633A-392A-4347-9D1C-FF5FFE9476B1}" type="slidenum">
              <a:rPr lang="en-US" smtClean="0"/>
              <a:t>12</a:t>
            </a:fld>
            <a:endParaRPr lang="en-US"/>
          </a:p>
        </p:txBody>
      </p:sp>
    </p:spTree>
    <p:extLst>
      <p:ext uri="{BB962C8B-B14F-4D97-AF65-F5344CB8AC3E}">
        <p14:creationId xmlns:p14="http://schemas.microsoft.com/office/powerpoint/2010/main" val="747723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Jodi – How We solved it – Web Scraping</a:t>
            </a:r>
          </a:p>
          <a:p>
            <a:endParaRPr lang="en-US" dirty="0"/>
          </a:p>
          <a:p>
            <a:r>
              <a:rPr lang="en-US" dirty="0"/>
              <a:t>To build a dataset, we used the python library, Beautiful Soup, to scrape indeed.com. Beautiful Soup allowed us to go from the HTML code within the website to a nice clean csv export.</a:t>
            </a:r>
          </a:p>
          <a:p>
            <a:endParaRPr lang="en-US" dirty="0"/>
          </a:p>
          <a:p>
            <a:r>
              <a:rPr lang="en-US" dirty="0"/>
              <a:t>Our dataset was created by specifically searching 5 different job titles: </a:t>
            </a:r>
          </a:p>
          <a:p>
            <a:endParaRPr lang="en-US" dirty="0"/>
          </a:p>
          <a:p>
            <a:endParaRPr lang="en-US" dirty="0"/>
          </a:p>
          <a:p>
            <a:r>
              <a:rPr lang="en-US" dirty="0"/>
              <a:t>Picture credit: </a:t>
            </a:r>
            <a:r>
              <a:rPr lang="en-US" dirty="0">
                <a:hlinkClick r:id="rId3"/>
              </a:rPr>
              <a:t>https://medium.com/@shivangisareen/beautiful-soup-in-python-79697b33e294</a:t>
            </a:r>
            <a:endParaRPr lang="en-US" dirty="0"/>
          </a:p>
        </p:txBody>
      </p:sp>
      <p:sp>
        <p:nvSpPr>
          <p:cNvPr id="4" name="Slide Number Placeholder 3"/>
          <p:cNvSpPr>
            <a:spLocks noGrp="1"/>
          </p:cNvSpPr>
          <p:nvPr>
            <p:ph type="sldNum" sz="quarter" idx="5"/>
          </p:nvPr>
        </p:nvSpPr>
        <p:spPr/>
        <p:txBody>
          <a:bodyPr/>
          <a:lstStyle/>
          <a:p>
            <a:fld id="{BAA9633A-392A-4347-9D1C-FF5FFE9476B1}" type="slidenum">
              <a:rPr lang="en-US" smtClean="0"/>
              <a:t>13</a:t>
            </a:fld>
            <a:endParaRPr lang="en-US"/>
          </a:p>
        </p:txBody>
      </p:sp>
    </p:spTree>
    <p:extLst>
      <p:ext uri="{BB962C8B-B14F-4D97-AF65-F5344CB8AC3E}">
        <p14:creationId xmlns:p14="http://schemas.microsoft.com/office/powerpoint/2010/main" val="40569759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Jodi – Process – How we solved it: Collecting Data</a:t>
            </a:r>
          </a:p>
          <a:p>
            <a:endParaRPr lang="en-US" dirty="0"/>
          </a:p>
          <a:p>
            <a:r>
              <a:rPr lang="en-US" dirty="0"/>
              <a:t>Our dataset was created by specifically searching 5 different job titles: Data Scientist, Data Analyst, Database Administrator, Software Engineer, and Statistician. After completing the </a:t>
            </a:r>
            <a:r>
              <a:rPr lang="en-US" dirty="0" err="1"/>
              <a:t>webscape</a:t>
            </a:r>
            <a:r>
              <a:rPr lang="en-US" dirty="0"/>
              <a:t>, any job titles that were not one of those (machine learning engineer, Solutions Analyst, etc.) were removed.</a:t>
            </a:r>
          </a:p>
          <a:p>
            <a:endParaRPr lang="en-US" dirty="0"/>
          </a:p>
          <a:p>
            <a:endParaRPr lang="en-US" dirty="0"/>
          </a:p>
        </p:txBody>
      </p:sp>
      <p:sp>
        <p:nvSpPr>
          <p:cNvPr id="4" name="Slide Number Placeholder 3"/>
          <p:cNvSpPr>
            <a:spLocks noGrp="1"/>
          </p:cNvSpPr>
          <p:nvPr>
            <p:ph type="sldNum" sz="quarter" idx="5"/>
          </p:nvPr>
        </p:nvSpPr>
        <p:spPr/>
        <p:txBody>
          <a:bodyPr/>
          <a:lstStyle/>
          <a:p>
            <a:fld id="{BAA9633A-392A-4347-9D1C-FF5FFE9476B1}" type="slidenum">
              <a:rPr lang="en-US" smtClean="0"/>
              <a:t>14</a:t>
            </a:fld>
            <a:endParaRPr lang="en-US"/>
          </a:p>
        </p:txBody>
      </p:sp>
    </p:spTree>
    <p:extLst>
      <p:ext uri="{BB962C8B-B14F-4D97-AF65-F5344CB8AC3E}">
        <p14:creationId xmlns:p14="http://schemas.microsoft.com/office/powerpoint/2010/main" val="37598783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Jodi – EDA – Data Collected: States, number of postings for each title.</a:t>
            </a:r>
          </a:p>
          <a:p>
            <a:endParaRPr lang="en-US" dirty="0"/>
          </a:p>
          <a:p>
            <a:r>
              <a:rPr lang="en-US" dirty="0"/>
              <a:t>Within each of our job titles, we specifically searched 16 cities. We ended up with 8,738 unique job postings in our dataset.</a:t>
            </a:r>
          </a:p>
        </p:txBody>
      </p:sp>
      <p:sp>
        <p:nvSpPr>
          <p:cNvPr id="4" name="Slide Number Placeholder 3"/>
          <p:cNvSpPr>
            <a:spLocks noGrp="1"/>
          </p:cNvSpPr>
          <p:nvPr>
            <p:ph type="sldNum" sz="quarter" idx="5"/>
          </p:nvPr>
        </p:nvSpPr>
        <p:spPr/>
        <p:txBody>
          <a:bodyPr/>
          <a:lstStyle/>
          <a:p>
            <a:fld id="{BAA9633A-392A-4347-9D1C-FF5FFE9476B1}" type="slidenum">
              <a:rPr lang="en-US" smtClean="0"/>
              <a:t>15</a:t>
            </a:fld>
            <a:endParaRPr lang="en-US"/>
          </a:p>
        </p:txBody>
      </p:sp>
    </p:spTree>
    <p:extLst>
      <p:ext uri="{BB962C8B-B14F-4D97-AF65-F5344CB8AC3E}">
        <p14:creationId xmlns:p14="http://schemas.microsoft.com/office/powerpoint/2010/main" val="35550213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Jodi – EDA</a:t>
            </a:r>
          </a:p>
          <a:p>
            <a:r>
              <a:rPr lang="en-US" dirty="0"/>
              <a:t>Of those, we had a total of 1,742 Data Scientist job Postings pulled. </a:t>
            </a:r>
          </a:p>
          <a:p>
            <a:r>
              <a:rPr lang="en-US" dirty="0"/>
              <a:t>California had the most with 517. </a:t>
            </a:r>
          </a:p>
          <a:p>
            <a:r>
              <a:rPr lang="en-US" dirty="0"/>
              <a:t>Although Texas had the next highest number of postings collected overall, New York, Washington state, and Massachusetts all had more Data Scientist job postings compared to Texas at 170.</a:t>
            </a:r>
          </a:p>
        </p:txBody>
      </p:sp>
      <p:sp>
        <p:nvSpPr>
          <p:cNvPr id="4" name="Slide Number Placeholder 3"/>
          <p:cNvSpPr>
            <a:spLocks noGrp="1"/>
          </p:cNvSpPr>
          <p:nvPr>
            <p:ph type="sldNum" sz="quarter" idx="5"/>
          </p:nvPr>
        </p:nvSpPr>
        <p:spPr/>
        <p:txBody>
          <a:bodyPr/>
          <a:lstStyle/>
          <a:p>
            <a:fld id="{BAA9633A-392A-4347-9D1C-FF5FFE9476B1}" type="slidenum">
              <a:rPr lang="en-US" smtClean="0"/>
              <a:t>16</a:t>
            </a:fld>
            <a:endParaRPr lang="en-US"/>
          </a:p>
        </p:txBody>
      </p:sp>
    </p:spTree>
    <p:extLst>
      <p:ext uri="{BB962C8B-B14F-4D97-AF65-F5344CB8AC3E}">
        <p14:creationId xmlns:p14="http://schemas.microsoft.com/office/powerpoint/2010/main" val="14677647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AA9633A-392A-4347-9D1C-FF5FFE9476B1}" type="slidenum">
              <a:rPr lang="en-US" smtClean="0"/>
              <a:t>17</a:t>
            </a:fld>
            <a:endParaRPr lang="en-US"/>
          </a:p>
        </p:txBody>
      </p:sp>
    </p:spTree>
    <p:extLst>
      <p:ext uri="{BB962C8B-B14F-4D97-AF65-F5344CB8AC3E}">
        <p14:creationId xmlns:p14="http://schemas.microsoft.com/office/powerpoint/2010/main" val="35330795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Jodi – Process – How we solved it: NLP Pipeline</a:t>
            </a:r>
          </a:p>
        </p:txBody>
      </p:sp>
      <p:sp>
        <p:nvSpPr>
          <p:cNvPr id="4" name="Slide Number Placeholder 3"/>
          <p:cNvSpPr>
            <a:spLocks noGrp="1"/>
          </p:cNvSpPr>
          <p:nvPr>
            <p:ph type="sldNum" sz="quarter" idx="5"/>
          </p:nvPr>
        </p:nvSpPr>
        <p:spPr/>
        <p:txBody>
          <a:bodyPr/>
          <a:lstStyle/>
          <a:p>
            <a:fld id="{BAA9633A-392A-4347-9D1C-FF5FFE9476B1}" type="slidenum">
              <a:rPr lang="en-US" smtClean="0"/>
              <a:t>18</a:t>
            </a:fld>
            <a:endParaRPr lang="en-US"/>
          </a:p>
        </p:txBody>
      </p:sp>
    </p:spTree>
    <p:extLst>
      <p:ext uri="{BB962C8B-B14F-4D97-AF65-F5344CB8AC3E}">
        <p14:creationId xmlns:p14="http://schemas.microsoft.com/office/powerpoint/2010/main" val="8642319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Jodi – Process – How we solved it: NLP Pipeline</a:t>
            </a:r>
          </a:p>
        </p:txBody>
      </p:sp>
      <p:sp>
        <p:nvSpPr>
          <p:cNvPr id="4" name="Slide Number Placeholder 3"/>
          <p:cNvSpPr>
            <a:spLocks noGrp="1"/>
          </p:cNvSpPr>
          <p:nvPr>
            <p:ph type="sldNum" sz="quarter" idx="5"/>
          </p:nvPr>
        </p:nvSpPr>
        <p:spPr/>
        <p:txBody>
          <a:bodyPr/>
          <a:lstStyle/>
          <a:p>
            <a:fld id="{BAA9633A-392A-4347-9D1C-FF5FFE9476B1}" type="slidenum">
              <a:rPr lang="en-US" smtClean="0"/>
              <a:t>19</a:t>
            </a:fld>
            <a:endParaRPr lang="en-US"/>
          </a:p>
        </p:txBody>
      </p:sp>
    </p:spTree>
    <p:extLst>
      <p:ext uri="{BB962C8B-B14F-4D97-AF65-F5344CB8AC3E}">
        <p14:creationId xmlns:p14="http://schemas.microsoft.com/office/powerpoint/2010/main" val="32311616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Team – Personal Intro</a:t>
            </a:r>
          </a:p>
        </p:txBody>
      </p:sp>
      <p:sp>
        <p:nvSpPr>
          <p:cNvPr id="4" name="Slide Number Placeholder 3"/>
          <p:cNvSpPr>
            <a:spLocks noGrp="1"/>
          </p:cNvSpPr>
          <p:nvPr>
            <p:ph type="sldNum" sz="quarter" idx="5"/>
          </p:nvPr>
        </p:nvSpPr>
        <p:spPr/>
        <p:txBody>
          <a:bodyPr/>
          <a:lstStyle/>
          <a:p>
            <a:fld id="{BAA9633A-392A-4347-9D1C-FF5FFE9476B1}" type="slidenum">
              <a:rPr lang="en-US" smtClean="0"/>
              <a:t>2</a:t>
            </a:fld>
            <a:endParaRPr lang="en-US"/>
          </a:p>
        </p:txBody>
      </p:sp>
    </p:spTree>
    <p:extLst>
      <p:ext uri="{BB962C8B-B14F-4D97-AF65-F5344CB8AC3E}">
        <p14:creationId xmlns:p14="http://schemas.microsoft.com/office/powerpoint/2010/main" val="394933506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Jodi – Display Venn-Diagram</a:t>
            </a:r>
          </a:p>
        </p:txBody>
      </p:sp>
      <p:sp>
        <p:nvSpPr>
          <p:cNvPr id="4" name="Slide Number Placeholder 3"/>
          <p:cNvSpPr>
            <a:spLocks noGrp="1"/>
          </p:cNvSpPr>
          <p:nvPr>
            <p:ph type="sldNum" sz="quarter" idx="5"/>
          </p:nvPr>
        </p:nvSpPr>
        <p:spPr/>
        <p:txBody>
          <a:bodyPr/>
          <a:lstStyle/>
          <a:p>
            <a:fld id="{BAA9633A-392A-4347-9D1C-FF5FFE9476B1}" type="slidenum">
              <a:rPr lang="en-US" smtClean="0"/>
              <a:t>20</a:t>
            </a:fld>
            <a:endParaRPr lang="en-US"/>
          </a:p>
        </p:txBody>
      </p:sp>
    </p:spTree>
    <p:extLst>
      <p:ext uri="{BB962C8B-B14F-4D97-AF65-F5344CB8AC3E}">
        <p14:creationId xmlns:p14="http://schemas.microsoft.com/office/powerpoint/2010/main" val="32208924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 Results</a:t>
            </a:r>
          </a:p>
        </p:txBody>
      </p:sp>
      <p:sp>
        <p:nvSpPr>
          <p:cNvPr id="4" name="Slide Number Placeholder 3"/>
          <p:cNvSpPr>
            <a:spLocks noGrp="1"/>
          </p:cNvSpPr>
          <p:nvPr>
            <p:ph type="sldNum" sz="quarter" idx="5"/>
          </p:nvPr>
        </p:nvSpPr>
        <p:spPr/>
        <p:txBody>
          <a:bodyPr/>
          <a:lstStyle/>
          <a:p>
            <a:fld id="{BAA9633A-392A-4347-9D1C-FF5FFE9476B1}" type="slidenum">
              <a:rPr lang="en-US" smtClean="0"/>
              <a:t>21</a:t>
            </a:fld>
            <a:endParaRPr lang="en-US"/>
          </a:p>
        </p:txBody>
      </p:sp>
    </p:spTree>
    <p:extLst>
      <p:ext uri="{BB962C8B-B14F-4D97-AF65-F5344CB8AC3E}">
        <p14:creationId xmlns:p14="http://schemas.microsoft.com/office/powerpoint/2010/main" val="39313053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order to visualize the job clusters we used PCA to transform the 512 vector into a 2-dimensional space.</a:t>
            </a:r>
          </a:p>
          <a:p>
            <a:r>
              <a:rPr lang="en-US" dirty="0"/>
              <a:t>DA = Data Analyst</a:t>
            </a:r>
          </a:p>
          <a:p>
            <a:r>
              <a:rPr lang="en-US" dirty="0"/>
              <a:t>DB = Database Administrator</a:t>
            </a:r>
          </a:p>
          <a:p>
            <a:r>
              <a:rPr lang="en-US" dirty="0"/>
              <a:t>DE = Data Engineer</a:t>
            </a:r>
          </a:p>
          <a:p>
            <a:r>
              <a:rPr lang="en-US" dirty="0"/>
              <a:t>DS = Data Scientist</a:t>
            </a:r>
          </a:p>
          <a:p>
            <a:r>
              <a:rPr lang="en-US" dirty="0"/>
              <a:t>SE = Software Engineer</a:t>
            </a:r>
          </a:p>
          <a:p>
            <a:r>
              <a:rPr lang="en-US" dirty="0"/>
              <a:t>ST = </a:t>
            </a:r>
            <a:r>
              <a:rPr lang="en-US" dirty="0" err="1"/>
              <a:t>Statitician</a:t>
            </a:r>
            <a:endParaRPr lang="en-US" dirty="0"/>
          </a:p>
        </p:txBody>
      </p:sp>
      <p:sp>
        <p:nvSpPr>
          <p:cNvPr id="4" name="Slide Number Placeholder 3"/>
          <p:cNvSpPr>
            <a:spLocks noGrp="1"/>
          </p:cNvSpPr>
          <p:nvPr>
            <p:ph type="sldNum" sz="quarter" idx="5"/>
          </p:nvPr>
        </p:nvSpPr>
        <p:spPr/>
        <p:txBody>
          <a:bodyPr/>
          <a:lstStyle/>
          <a:p>
            <a:fld id="{BAA9633A-392A-4347-9D1C-FF5FFE9476B1}" type="slidenum">
              <a:rPr lang="en-US" smtClean="0"/>
              <a:t>22</a:t>
            </a:fld>
            <a:endParaRPr lang="en-US"/>
          </a:p>
        </p:txBody>
      </p:sp>
    </p:spTree>
    <p:extLst>
      <p:ext uri="{BB962C8B-B14F-4D97-AF65-F5344CB8AC3E}">
        <p14:creationId xmlns:p14="http://schemas.microsoft.com/office/powerpoint/2010/main" val="226094770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vectors are combined into one dataset without labels and passed into an unsupervised clustering algorithm (K-Means).   The inertia, sum of squared distance between each point and the cluster center, from different number of clusters is plotted.  The elbow in the plot at 4 clusters suggests that according to the algorithm there are 4 different job clusters.</a:t>
            </a:r>
          </a:p>
        </p:txBody>
      </p:sp>
      <p:sp>
        <p:nvSpPr>
          <p:cNvPr id="4" name="Slide Number Placeholder 3"/>
          <p:cNvSpPr>
            <a:spLocks noGrp="1"/>
          </p:cNvSpPr>
          <p:nvPr>
            <p:ph type="sldNum" sz="quarter" idx="5"/>
          </p:nvPr>
        </p:nvSpPr>
        <p:spPr/>
        <p:txBody>
          <a:bodyPr/>
          <a:lstStyle/>
          <a:p>
            <a:fld id="{BAA9633A-392A-4347-9D1C-FF5FFE9476B1}" type="slidenum">
              <a:rPr lang="en-US" smtClean="0"/>
              <a:t>23</a:t>
            </a:fld>
            <a:endParaRPr lang="en-US"/>
          </a:p>
        </p:txBody>
      </p:sp>
    </p:spTree>
    <p:extLst>
      <p:ext uri="{BB962C8B-B14F-4D97-AF65-F5344CB8AC3E}">
        <p14:creationId xmlns:p14="http://schemas.microsoft.com/office/powerpoint/2010/main" val="210292766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Labels were then added to the dataset (Data Scientist and Not Data Scientist).  </a:t>
            </a:r>
          </a:p>
          <a:p>
            <a:r>
              <a:rPr lang="en-US" dirty="0"/>
              <a:t>Groups were mapped by finding the greatest number of job titles in each group and normalized by number of jobs scrapped.</a:t>
            </a:r>
          </a:p>
          <a:p>
            <a:r>
              <a:rPr lang="en-US" dirty="0"/>
              <a:t>Accuracy was ~50%</a:t>
            </a:r>
          </a:p>
        </p:txBody>
      </p:sp>
      <p:sp>
        <p:nvSpPr>
          <p:cNvPr id="4" name="Slide Number Placeholder 3"/>
          <p:cNvSpPr>
            <a:spLocks noGrp="1"/>
          </p:cNvSpPr>
          <p:nvPr>
            <p:ph type="sldNum" sz="quarter" idx="5"/>
          </p:nvPr>
        </p:nvSpPr>
        <p:spPr/>
        <p:txBody>
          <a:bodyPr/>
          <a:lstStyle/>
          <a:p>
            <a:fld id="{BAA9633A-392A-4347-9D1C-FF5FFE9476B1}" type="slidenum">
              <a:rPr lang="en-US" smtClean="0"/>
              <a:t>24</a:t>
            </a:fld>
            <a:endParaRPr lang="en-US"/>
          </a:p>
        </p:txBody>
      </p:sp>
    </p:spTree>
    <p:extLst>
      <p:ext uri="{BB962C8B-B14F-4D97-AF65-F5344CB8AC3E}">
        <p14:creationId xmlns:p14="http://schemas.microsoft.com/office/powerpoint/2010/main" val="402189307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Labels of each job titles were added to </a:t>
            </a:r>
            <a:r>
              <a:rPr lang="en-US"/>
              <a:t>the data set.</a:t>
            </a:r>
          </a:p>
          <a:p>
            <a:r>
              <a:rPr lang="en-US" dirty="0"/>
              <a:t>Groups were mapped by finding the greatest number of job titles in each group and normalized by number of jobs scrapped.</a:t>
            </a:r>
          </a:p>
          <a:p>
            <a:pPr defTabSz="966612">
              <a:defRPr/>
            </a:pPr>
            <a:r>
              <a:rPr lang="en-US" dirty="0"/>
              <a:t>Data Engineer was not found by algorithm.</a:t>
            </a:r>
          </a:p>
          <a:p>
            <a:r>
              <a:rPr lang="en-US" dirty="0"/>
              <a:t>Accuracy was ~50%</a:t>
            </a:r>
          </a:p>
        </p:txBody>
      </p:sp>
      <p:sp>
        <p:nvSpPr>
          <p:cNvPr id="4" name="Slide Number Placeholder 3"/>
          <p:cNvSpPr>
            <a:spLocks noGrp="1"/>
          </p:cNvSpPr>
          <p:nvPr>
            <p:ph type="sldNum" sz="quarter" idx="5"/>
          </p:nvPr>
        </p:nvSpPr>
        <p:spPr/>
        <p:txBody>
          <a:bodyPr/>
          <a:lstStyle/>
          <a:p>
            <a:fld id="{BAA9633A-392A-4347-9D1C-FF5FFE9476B1}" type="slidenum">
              <a:rPr lang="en-US" smtClean="0"/>
              <a:t>25</a:t>
            </a:fld>
            <a:endParaRPr lang="en-US"/>
          </a:p>
        </p:txBody>
      </p:sp>
    </p:spTree>
    <p:extLst>
      <p:ext uri="{BB962C8B-B14F-4D97-AF65-F5344CB8AC3E}">
        <p14:creationId xmlns:p14="http://schemas.microsoft.com/office/powerpoint/2010/main" val="174418784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 Results</a:t>
            </a:r>
          </a:p>
        </p:txBody>
      </p:sp>
      <p:sp>
        <p:nvSpPr>
          <p:cNvPr id="4" name="Slide Number Placeholder 3"/>
          <p:cNvSpPr>
            <a:spLocks noGrp="1"/>
          </p:cNvSpPr>
          <p:nvPr>
            <p:ph type="sldNum" sz="quarter" idx="5"/>
          </p:nvPr>
        </p:nvSpPr>
        <p:spPr/>
        <p:txBody>
          <a:bodyPr/>
          <a:lstStyle/>
          <a:p>
            <a:fld id="{BAA9633A-392A-4347-9D1C-FF5FFE9476B1}" type="slidenum">
              <a:rPr lang="en-US" smtClean="0"/>
              <a:t>26</a:t>
            </a:fld>
            <a:endParaRPr lang="en-US"/>
          </a:p>
        </p:txBody>
      </p:sp>
    </p:spTree>
    <p:extLst>
      <p:ext uri="{BB962C8B-B14F-4D97-AF65-F5344CB8AC3E}">
        <p14:creationId xmlns:p14="http://schemas.microsoft.com/office/powerpoint/2010/main" val="360467871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 Results</a:t>
            </a:r>
          </a:p>
        </p:txBody>
      </p:sp>
      <p:sp>
        <p:nvSpPr>
          <p:cNvPr id="4" name="Slide Number Placeholder 3"/>
          <p:cNvSpPr>
            <a:spLocks noGrp="1"/>
          </p:cNvSpPr>
          <p:nvPr>
            <p:ph type="sldNum" sz="quarter" idx="5"/>
          </p:nvPr>
        </p:nvSpPr>
        <p:spPr/>
        <p:txBody>
          <a:bodyPr/>
          <a:lstStyle/>
          <a:p>
            <a:fld id="{BAA9633A-392A-4347-9D1C-FF5FFE9476B1}" type="slidenum">
              <a:rPr lang="en-US" smtClean="0"/>
              <a:t>27</a:t>
            </a:fld>
            <a:endParaRPr lang="en-US"/>
          </a:p>
        </p:txBody>
      </p:sp>
    </p:spTree>
    <p:extLst>
      <p:ext uri="{BB962C8B-B14F-4D97-AF65-F5344CB8AC3E}">
        <p14:creationId xmlns:p14="http://schemas.microsoft.com/office/powerpoint/2010/main" val="151164435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 Results</a:t>
            </a:r>
          </a:p>
        </p:txBody>
      </p:sp>
      <p:sp>
        <p:nvSpPr>
          <p:cNvPr id="4" name="Slide Number Placeholder 3"/>
          <p:cNvSpPr>
            <a:spLocks noGrp="1"/>
          </p:cNvSpPr>
          <p:nvPr>
            <p:ph type="sldNum" sz="quarter" idx="5"/>
          </p:nvPr>
        </p:nvSpPr>
        <p:spPr/>
        <p:txBody>
          <a:bodyPr/>
          <a:lstStyle/>
          <a:p>
            <a:fld id="{BAA9633A-392A-4347-9D1C-FF5FFE9476B1}" type="slidenum">
              <a:rPr lang="en-US" smtClean="0"/>
              <a:t>28</a:t>
            </a:fld>
            <a:endParaRPr lang="en-US"/>
          </a:p>
        </p:txBody>
      </p:sp>
    </p:spTree>
    <p:extLst>
      <p:ext uri="{BB962C8B-B14F-4D97-AF65-F5344CB8AC3E}">
        <p14:creationId xmlns:p14="http://schemas.microsoft.com/office/powerpoint/2010/main" val="268857993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 Results</a:t>
            </a:r>
          </a:p>
        </p:txBody>
      </p:sp>
      <p:sp>
        <p:nvSpPr>
          <p:cNvPr id="4" name="Slide Number Placeholder 3"/>
          <p:cNvSpPr>
            <a:spLocks noGrp="1"/>
          </p:cNvSpPr>
          <p:nvPr>
            <p:ph type="sldNum" sz="quarter" idx="5"/>
          </p:nvPr>
        </p:nvSpPr>
        <p:spPr/>
        <p:txBody>
          <a:bodyPr/>
          <a:lstStyle/>
          <a:p>
            <a:fld id="{BAA9633A-392A-4347-9D1C-FF5FFE9476B1}" type="slidenum">
              <a:rPr lang="en-US" smtClean="0"/>
              <a:t>29</a:t>
            </a:fld>
            <a:endParaRPr lang="en-US"/>
          </a:p>
        </p:txBody>
      </p:sp>
    </p:spTree>
    <p:extLst>
      <p:ext uri="{BB962C8B-B14F-4D97-AF65-F5344CB8AC3E}">
        <p14:creationId xmlns:p14="http://schemas.microsoft.com/office/powerpoint/2010/main" val="9019623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Team – Personal Intro</a:t>
            </a:r>
          </a:p>
          <a:p>
            <a:endParaRPr lang="en-US" dirty="0"/>
          </a:p>
          <a:p>
            <a:r>
              <a:rPr lang="en-US" dirty="0"/>
              <a:t>Hi,</a:t>
            </a:r>
            <a:r>
              <a:rPr lang="en-US" baseline="0" dirty="0"/>
              <a:t> My name is Jodi Pafford from Aurora, Colorado and I am a Data Scientist who…..</a:t>
            </a:r>
            <a:endParaRPr lang="en-US" dirty="0"/>
          </a:p>
        </p:txBody>
      </p:sp>
      <p:sp>
        <p:nvSpPr>
          <p:cNvPr id="4" name="Slide Number Placeholder 3"/>
          <p:cNvSpPr>
            <a:spLocks noGrp="1"/>
          </p:cNvSpPr>
          <p:nvPr>
            <p:ph type="sldNum" sz="quarter" idx="5"/>
          </p:nvPr>
        </p:nvSpPr>
        <p:spPr/>
        <p:txBody>
          <a:bodyPr/>
          <a:lstStyle/>
          <a:p>
            <a:fld id="{BAA9633A-392A-4347-9D1C-FF5FFE9476B1}" type="slidenum">
              <a:rPr lang="en-US" smtClean="0"/>
              <a:t>3</a:t>
            </a:fld>
            <a:endParaRPr lang="en-US"/>
          </a:p>
        </p:txBody>
      </p:sp>
    </p:spTree>
    <p:extLst>
      <p:ext uri="{BB962C8B-B14F-4D97-AF65-F5344CB8AC3E}">
        <p14:creationId xmlns:p14="http://schemas.microsoft.com/office/powerpoint/2010/main" val="147172321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Jodi – Ethics</a:t>
            </a:r>
          </a:p>
          <a:p>
            <a:endParaRPr lang="en-US" dirty="0"/>
          </a:p>
          <a:p>
            <a:r>
              <a:rPr lang="en-US" dirty="0"/>
              <a:t>One of the ethical considerations of this type of work is employers profiling for candidates. We know this happens, but we feel that this project may contribute to that line of thinking.</a:t>
            </a:r>
          </a:p>
        </p:txBody>
      </p:sp>
      <p:sp>
        <p:nvSpPr>
          <p:cNvPr id="4" name="Slide Number Placeholder 3"/>
          <p:cNvSpPr>
            <a:spLocks noGrp="1"/>
          </p:cNvSpPr>
          <p:nvPr>
            <p:ph type="sldNum" sz="quarter" idx="5"/>
          </p:nvPr>
        </p:nvSpPr>
        <p:spPr/>
        <p:txBody>
          <a:bodyPr/>
          <a:lstStyle/>
          <a:p>
            <a:fld id="{BAA9633A-392A-4347-9D1C-FF5FFE9476B1}" type="slidenum">
              <a:rPr lang="en-US" smtClean="0"/>
              <a:t>30</a:t>
            </a:fld>
            <a:endParaRPr lang="en-US"/>
          </a:p>
        </p:txBody>
      </p:sp>
    </p:spTree>
    <p:extLst>
      <p:ext uri="{BB962C8B-B14F-4D97-AF65-F5344CB8AC3E}">
        <p14:creationId xmlns:p14="http://schemas.microsoft.com/office/powerpoint/2010/main" val="48857326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Jodi – Ethics</a:t>
            </a:r>
          </a:p>
          <a:p>
            <a:endParaRPr lang="en-US" dirty="0"/>
          </a:p>
          <a:p>
            <a:r>
              <a:rPr lang="en-US" dirty="0"/>
              <a:t>Along those same lines, this type of project could enable a person to cheat an Applicant Tracking System</a:t>
            </a:r>
          </a:p>
        </p:txBody>
      </p:sp>
      <p:sp>
        <p:nvSpPr>
          <p:cNvPr id="4" name="Slide Number Placeholder 3"/>
          <p:cNvSpPr>
            <a:spLocks noGrp="1"/>
          </p:cNvSpPr>
          <p:nvPr>
            <p:ph type="sldNum" sz="quarter" idx="5"/>
          </p:nvPr>
        </p:nvSpPr>
        <p:spPr/>
        <p:txBody>
          <a:bodyPr/>
          <a:lstStyle/>
          <a:p>
            <a:fld id="{BAA9633A-392A-4347-9D1C-FF5FFE9476B1}" type="slidenum">
              <a:rPr lang="en-US" smtClean="0"/>
              <a:t>31</a:t>
            </a:fld>
            <a:endParaRPr lang="en-US"/>
          </a:p>
        </p:txBody>
      </p:sp>
    </p:spTree>
    <p:extLst>
      <p:ext uri="{BB962C8B-B14F-4D97-AF65-F5344CB8AC3E}">
        <p14:creationId xmlns:p14="http://schemas.microsoft.com/office/powerpoint/2010/main" val="177087110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Team – Wrap Up</a:t>
            </a:r>
          </a:p>
        </p:txBody>
      </p:sp>
      <p:sp>
        <p:nvSpPr>
          <p:cNvPr id="4" name="Slide Number Placeholder 3"/>
          <p:cNvSpPr>
            <a:spLocks noGrp="1"/>
          </p:cNvSpPr>
          <p:nvPr>
            <p:ph type="sldNum" sz="quarter" idx="5"/>
          </p:nvPr>
        </p:nvSpPr>
        <p:spPr/>
        <p:txBody>
          <a:bodyPr/>
          <a:lstStyle/>
          <a:p>
            <a:fld id="{BAA9633A-392A-4347-9D1C-FF5FFE9476B1}" type="slidenum">
              <a:rPr lang="en-US" smtClean="0"/>
              <a:t>32</a:t>
            </a:fld>
            <a:endParaRPr lang="en-US"/>
          </a:p>
        </p:txBody>
      </p:sp>
    </p:spTree>
    <p:extLst>
      <p:ext uri="{BB962C8B-B14F-4D97-AF65-F5344CB8AC3E}">
        <p14:creationId xmlns:p14="http://schemas.microsoft.com/office/powerpoint/2010/main" val="309877487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Team – Final Slide</a:t>
            </a:r>
          </a:p>
        </p:txBody>
      </p:sp>
      <p:sp>
        <p:nvSpPr>
          <p:cNvPr id="4" name="Slide Number Placeholder 3"/>
          <p:cNvSpPr>
            <a:spLocks noGrp="1"/>
          </p:cNvSpPr>
          <p:nvPr>
            <p:ph type="sldNum" sz="quarter" idx="5"/>
          </p:nvPr>
        </p:nvSpPr>
        <p:spPr/>
        <p:txBody>
          <a:bodyPr/>
          <a:lstStyle/>
          <a:p>
            <a:fld id="{BAA9633A-392A-4347-9D1C-FF5FFE9476B1}" type="slidenum">
              <a:rPr lang="en-US" smtClean="0"/>
              <a:t>33</a:t>
            </a:fld>
            <a:endParaRPr lang="en-US"/>
          </a:p>
        </p:txBody>
      </p:sp>
    </p:spTree>
    <p:extLst>
      <p:ext uri="{BB962C8B-B14F-4D97-AF65-F5344CB8AC3E}">
        <p14:creationId xmlns:p14="http://schemas.microsoft.com/office/powerpoint/2010/main" val="8665689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Team – Personal Intro</a:t>
            </a:r>
          </a:p>
        </p:txBody>
      </p:sp>
      <p:sp>
        <p:nvSpPr>
          <p:cNvPr id="4" name="Slide Number Placeholder 3"/>
          <p:cNvSpPr>
            <a:spLocks noGrp="1"/>
          </p:cNvSpPr>
          <p:nvPr>
            <p:ph type="sldNum" sz="quarter" idx="5"/>
          </p:nvPr>
        </p:nvSpPr>
        <p:spPr/>
        <p:txBody>
          <a:bodyPr/>
          <a:lstStyle/>
          <a:p>
            <a:fld id="{BAA9633A-392A-4347-9D1C-FF5FFE9476B1}" type="slidenum">
              <a:rPr lang="en-US" smtClean="0"/>
              <a:t>4</a:t>
            </a:fld>
            <a:endParaRPr lang="en-US"/>
          </a:p>
        </p:txBody>
      </p:sp>
    </p:spTree>
    <p:extLst>
      <p:ext uri="{BB962C8B-B14F-4D97-AF65-F5344CB8AC3E}">
        <p14:creationId xmlns:p14="http://schemas.microsoft.com/office/powerpoint/2010/main" val="1778891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AA9633A-392A-4347-9D1C-FF5FFE9476B1}" type="slidenum">
              <a:rPr lang="en-US" smtClean="0"/>
              <a:t>5</a:t>
            </a:fld>
            <a:endParaRPr lang="en-US"/>
          </a:p>
        </p:txBody>
      </p:sp>
    </p:spTree>
    <p:extLst>
      <p:ext uri="{BB962C8B-B14F-4D97-AF65-F5344CB8AC3E}">
        <p14:creationId xmlns:p14="http://schemas.microsoft.com/office/powerpoint/2010/main" val="40273364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Andy - Problem</a:t>
            </a:r>
          </a:p>
        </p:txBody>
      </p:sp>
      <p:sp>
        <p:nvSpPr>
          <p:cNvPr id="4" name="Slide Number Placeholder 3"/>
          <p:cNvSpPr>
            <a:spLocks noGrp="1"/>
          </p:cNvSpPr>
          <p:nvPr>
            <p:ph type="sldNum" sz="quarter" idx="5"/>
          </p:nvPr>
        </p:nvSpPr>
        <p:spPr/>
        <p:txBody>
          <a:bodyPr/>
          <a:lstStyle/>
          <a:p>
            <a:fld id="{BAA9633A-392A-4347-9D1C-FF5FFE9476B1}" type="slidenum">
              <a:rPr lang="en-US" smtClean="0"/>
              <a:t>6</a:t>
            </a:fld>
            <a:endParaRPr lang="en-US"/>
          </a:p>
        </p:txBody>
      </p:sp>
    </p:spTree>
    <p:extLst>
      <p:ext uri="{BB962C8B-B14F-4D97-AF65-F5344CB8AC3E}">
        <p14:creationId xmlns:p14="http://schemas.microsoft.com/office/powerpoint/2010/main" val="37337724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Andy - Problem</a:t>
            </a:r>
          </a:p>
        </p:txBody>
      </p:sp>
      <p:sp>
        <p:nvSpPr>
          <p:cNvPr id="4" name="Slide Number Placeholder 3"/>
          <p:cNvSpPr>
            <a:spLocks noGrp="1"/>
          </p:cNvSpPr>
          <p:nvPr>
            <p:ph type="sldNum" sz="quarter" idx="5"/>
          </p:nvPr>
        </p:nvSpPr>
        <p:spPr/>
        <p:txBody>
          <a:bodyPr/>
          <a:lstStyle/>
          <a:p>
            <a:fld id="{BAA9633A-392A-4347-9D1C-FF5FFE9476B1}" type="slidenum">
              <a:rPr lang="en-US" smtClean="0"/>
              <a:t>7</a:t>
            </a:fld>
            <a:endParaRPr lang="en-US"/>
          </a:p>
        </p:txBody>
      </p:sp>
    </p:spTree>
    <p:extLst>
      <p:ext uri="{BB962C8B-B14F-4D97-AF65-F5344CB8AC3E}">
        <p14:creationId xmlns:p14="http://schemas.microsoft.com/office/powerpoint/2010/main" val="5923979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Andy - Problem</a:t>
            </a:r>
          </a:p>
        </p:txBody>
      </p:sp>
      <p:sp>
        <p:nvSpPr>
          <p:cNvPr id="4" name="Slide Number Placeholder 3"/>
          <p:cNvSpPr>
            <a:spLocks noGrp="1"/>
          </p:cNvSpPr>
          <p:nvPr>
            <p:ph type="sldNum" sz="quarter" idx="5"/>
          </p:nvPr>
        </p:nvSpPr>
        <p:spPr/>
        <p:txBody>
          <a:bodyPr/>
          <a:lstStyle/>
          <a:p>
            <a:fld id="{BAA9633A-392A-4347-9D1C-FF5FFE9476B1}" type="slidenum">
              <a:rPr lang="en-US" smtClean="0"/>
              <a:t>8</a:t>
            </a:fld>
            <a:endParaRPr lang="en-US"/>
          </a:p>
        </p:txBody>
      </p:sp>
    </p:spTree>
    <p:extLst>
      <p:ext uri="{BB962C8B-B14F-4D97-AF65-F5344CB8AC3E}">
        <p14:creationId xmlns:p14="http://schemas.microsoft.com/office/powerpoint/2010/main" val="18280154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Andy - Problem</a:t>
            </a:r>
          </a:p>
        </p:txBody>
      </p:sp>
      <p:sp>
        <p:nvSpPr>
          <p:cNvPr id="4" name="Slide Number Placeholder 3"/>
          <p:cNvSpPr>
            <a:spLocks noGrp="1"/>
          </p:cNvSpPr>
          <p:nvPr>
            <p:ph type="sldNum" sz="quarter" idx="5"/>
          </p:nvPr>
        </p:nvSpPr>
        <p:spPr/>
        <p:txBody>
          <a:bodyPr/>
          <a:lstStyle/>
          <a:p>
            <a:fld id="{BAA9633A-392A-4347-9D1C-FF5FFE9476B1}" type="slidenum">
              <a:rPr lang="en-US" smtClean="0"/>
              <a:t>9</a:t>
            </a:fld>
            <a:endParaRPr lang="en-US"/>
          </a:p>
        </p:txBody>
      </p:sp>
    </p:spTree>
    <p:extLst>
      <p:ext uri="{BB962C8B-B14F-4D97-AF65-F5344CB8AC3E}">
        <p14:creationId xmlns:p14="http://schemas.microsoft.com/office/powerpoint/2010/main" val="24226505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a:defRPr>
                <a:solidFill>
                  <a:srgbClr val="002060"/>
                </a:solidFill>
              </a:defRPr>
            </a:lvl1pPr>
          </a:lstStyle>
          <a:p>
            <a:fld id="{38327683-8978-6B4B-9130-4A6A841F0549}"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28650" y="5528449"/>
            <a:ext cx="2057400" cy="365125"/>
          </a:xfrm>
          <a:prstGeom prst="rect">
            <a:avLst/>
          </a:prstGeom>
        </p:spPr>
        <p:txBody>
          <a:bodyPr/>
          <a:lstStyle/>
          <a:p>
            <a:fld id="{D8AC05B1-2526-7C44-8A74-66C916069F4A}" type="datetime1">
              <a:rPr lang="en-US" smtClean="0"/>
              <a:t>10/23/2019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8327683-8978-6B4B-9130-4A6A841F0549}"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28650" y="5528449"/>
            <a:ext cx="2057400" cy="365125"/>
          </a:xfrm>
          <a:prstGeom prst="rect">
            <a:avLst/>
          </a:prstGeom>
        </p:spPr>
        <p:txBody>
          <a:bodyPr/>
          <a:lstStyle/>
          <a:p>
            <a:fld id="{C0E5C021-D243-504D-84B8-D45D829E8B6B}" type="datetime1">
              <a:rPr lang="en-US" smtClean="0"/>
              <a:t>10/23/2019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8327683-8978-6B4B-9130-4A6A841F0549}"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28650" y="5528449"/>
            <a:ext cx="2057400" cy="365125"/>
          </a:xfrm>
          <a:prstGeom prst="rect">
            <a:avLst/>
          </a:prstGeom>
        </p:spPr>
        <p:txBody>
          <a:bodyPr/>
          <a:lstStyle/>
          <a:p>
            <a:fld id="{B6F93F85-28A1-8344-9763-EF19E19F9128}" type="datetime1">
              <a:rPr lang="en-US" smtClean="0"/>
              <a:t>10/23/2019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a:defRPr>
                <a:solidFill>
                  <a:srgbClr val="002060"/>
                </a:solidFill>
              </a:defRPr>
            </a:lvl1pPr>
          </a:lstStyle>
          <a:p>
            <a:fld id="{38327683-8978-6B4B-9130-4A6A841F0549}" type="slidenum">
              <a:rPr lang="en-US" smtClean="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628650" y="5528449"/>
            <a:ext cx="2057400" cy="365125"/>
          </a:xfrm>
          <a:prstGeom prst="rect">
            <a:avLst/>
          </a:prstGeom>
        </p:spPr>
        <p:txBody>
          <a:bodyPr/>
          <a:lstStyle/>
          <a:p>
            <a:fld id="{A2B5E9FB-9AD4-754B-A772-6D3733DD5BAC}" type="datetime1">
              <a:rPr lang="en-US" smtClean="0"/>
              <a:t>10/23/2019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8327683-8978-6B4B-9130-4A6A841F0549}"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628650" y="5528449"/>
            <a:ext cx="2057400" cy="365125"/>
          </a:xfrm>
          <a:prstGeom prst="rect">
            <a:avLst/>
          </a:prstGeom>
        </p:spPr>
        <p:txBody>
          <a:bodyPr/>
          <a:lstStyle/>
          <a:p>
            <a:fld id="{3140DF9E-9222-EE48-A64D-28DE5FAE4784}" type="datetime1">
              <a:rPr lang="en-US" smtClean="0"/>
              <a:t>10/23/2019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8327683-8978-6B4B-9130-4A6A841F0549}"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628650" y="5528449"/>
            <a:ext cx="2057400" cy="365125"/>
          </a:xfrm>
          <a:prstGeom prst="rect">
            <a:avLst/>
          </a:prstGeom>
        </p:spPr>
        <p:txBody>
          <a:bodyPr/>
          <a:lstStyle/>
          <a:p>
            <a:fld id="{A61490FA-57A5-0041-9FDC-ACD83A9AA0E7}" type="datetime1">
              <a:rPr lang="en-US" smtClean="0"/>
              <a:t>10/23/2019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8327683-8978-6B4B-9130-4A6A841F0549}"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a:xfrm>
            <a:off x="628650" y="5528449"/>
            <a:ext cx="2057400" cy="365125"/>
          </a:xfrm>
          <a:prstGeom prst="rect">
            <a:avLst/>
          </a:prstGeom>
        </p:spPr>
        <p:txBody>
          <a:bodyPr/>
          <a:lstStyle/>
          <a:p>
            <a:fld id="{7E8290BC-2F66-E549-BF33-0BE20A5801B5}" type="datetime1">
              <a:rPr lang="en-US" smtClean="0"/>
              <a:t>10/23/2019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8327683-8978-6B4B-9130-4A6A841F0549}"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28650" y="5528449"/>
            <a:ext cx="2057400" cy="365125"/>
          </a:xfrm>
          <a:prstGeom prst="rect">
            <a:avLst/>
          </a:prstGeom>
        </p:spPr>
        <p:txBody>
          <a:bodyPr/>
          <a:lstStyle/>
          <a:p>
            <a:fld id="{3BC728CC-7587-8545-9431-C9A8BB34EC62}" type="datetime1">
              <a:rPr lang="en-US" smtClean="0"/>
              <a:t>10/23/2019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8327683-8978-6B4B-9130-4A6A841F0549}"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628650" y="5528449"/>
            <a:ext cx="2057400" cy="365125"/>
          </a:xfrm>
          <a:prstGeom prst="rect">
            <a:avLst/>
          </a:prstGeom>
        </p:spPr>
        <p:txBody>
          <a:bodyPr/>
          <a:lstStyle/>
          <a:p>
            <a:fld id="{9A66CD15-5422-0542-9CE8-BC312846333A}" type="datetime1">
              <a:rPr lang="en-US" smtClean="0"/>
              <a:t>10/23/2019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8327683-8978-6B4B-9130-4A6A841F0549}"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628650" y="5528449"/>
            <a:ext cx="2057400" cy="365125"/>
          </a:xfrm>
          <a:prstGeom prst="rect">
            <a:avLst/>
          </a:prstGeom>
        </p:spPr>
        <p:txBody>
          <a:bodyPr/>
          <a:lstStyle/>
          <a:p>
            <a:fld id="{2A2384D1-AE54-4D4A-B83F-6EAD03BEB987}" type="datetime1">
              <a:rPr lang="en-US" smtClean="0"/>
              <a:t>10/23/2019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8327683-8978-6B4B-9130-4A6A841F0549}"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tif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rgbClr val="002060"/>
                </a:solidFill>
              </a:defRPr>
            </a:lvl1pPr>
          </a:lstStyle>
          <a:p>
            <a:fld id="{38327683-8978-6B4B-9130-4A6A841F0549}" type="slidenum">
              <a:rPr lang="en-US" smtClean="0"/>
              <a:pPr/>
              <a:t>‹#›</a:t>
            </a:fld>
            <a:endParaRPr lang="en-US"/>
          </a:p>
        </p:txBody>
      </p:sp>
      <p:sp>
        <p:nvSpPr>
          <p:cNvPr id="7" name="Title 1"/>
          <p:cNvSpPr txBox="1">
            <a:spLocks/>
          </p:cNvSpPr>
          <p:nvPr userDrawn="1"/>
        </p:nvSpPr>
        <p:spPr>
          <a:xfrm>
            <a:off x="628650" y="6356350"/>
            <a:ext cx="1892128" cy="488950"/>
          </a:xfrm>
          <a:prstGeom prst="rect">
            <a:avLst/>
          </a:prstGeom>
        </p:spPr>
        <p:txBody>
          <a:bodyPr>
            <a:normAutofit/>
          </a:bodyPr>
          <a:lstStyle>
            <a:lvl1pPr algn="ctr" defTabSz="2641600" rtl="0" eaLnBrk="0" fontAlgn="base" hangingPunct="0">
              <a:spcBef>
                <a:spcPct val="0"/>
              </a:spcBef>
              <a:spcAft>
                <a:spcPct val="0"/>
              </a:spcAft>
              <a:defRPr sz="6000">
                <a:solidFill>
                  <a:schemeClr val="tx2"/>
                </a:solidFill>
                <a:latin typeface="+mj-lt"/>
                <a:ea typeface="ＭＳ Ｐゴシック" charset="-128"/>
                <a:cs typeface="+mj-cs"/>
              </a:defRPr>
            </a:lvl1pPr>
            <a:lvl2pPr algn="ctr" defTabSz="2641600" rtl="0" eaLnBrk="0" fontAlgn="base" hangingPunct="0">
              <a:spcBef>
                <a:spcPct val="0"/>
              </a:spcBef>
              <a:spcAft>
                <a:spcPct val="0"/>
              </a:spcAft>
              <a:defRPr sz="6000">
                <a:solidFill>
                  <a:schemeClr val="tx2"/>
                </a:solidFill>
                <a:latin typeface="Arial" pitchFamily="-65" charset="0"/>
                <a:ea typeface="ＭＳ Ｐゴシック" charset="-128"/>
              </a:defRPr>
            </a:lvl2pPr>
            <a:lvl3pPr algn="ctr" defTabSz="2641600" rtl="0" eaLnBrk="0" fontAlgn="base" hangingPunct="0">
              <a:spcBef>
                <a:spcPct val="0"/>
              </a:spcBef>
              <a:spcAft>
                <a:spcPct val="0"/>
              </a:spcAft>
              <a:defRPr sz="6000">
                <a:solidFill>
                  <a:schemeClr val="tx2"/>
                </a:solidFill>
                <a:latin typeface="Arial" pitchFamily="-65" charset="0"/>
                <a:ea typeface="ＭＳ Ｐゴシック" charset="-128"/>
              </a:defRPr>
            </a:lvl3pPr>
            <a:lvl4pPr algn="ctr" defTabSz="2641600" rtl="0" eaLnBrk="0" fontAlgn="base" hangingPunct="0">
              <a:spcBef>
                <a:spcPct val="0"/>
              </a:spcBef>
              <a:spcAft>
                <a:spcPct val="0"/>
              </a:spcAft>
              <a:defRPr sz="6000">
                <a:solidFill>
                  <a:schemeClr val="tx2"/>
                </a:solidFill>
                <a:latin typeface="Arial" pitchFamily="-65" charset="0"/>
                <a:ea typeface="ＭＳ Ｐゴシック" charset="-128"/>
              </a:defRPr>
            </a:lvl4pPr>
            <a:lvl5pPr algn="ctr" defTabSz="2641600" rtl="0" eaLnBrk="0" fontAlgn="base" hangingPunct="0">
              <a:spcBef>
                <a:spcPct val="0"/>
              </a:spcBef>
              <a:spcAft>
                <a:spcPct val="0"/>
              </a:spcAft>
              <a:defRPr sz="6000">
                <a:solidFill>
                  <a:schemeClr val="tx2"/>
                </a:solidFill>
                <a:latin typeface="Arial" pitchFamily="-65" charset="0"/>
                <a:ea typeface="ＭＳ Ｐゴシック" charset="-128"/>
              </a:defRPr>
            </a:lvl5pPr>
            <a:lvl6pPr marL="457200" algn="ctr" defTabSz="2641600" rtl="0" fontAlgn="base">
              <a:spcBef>
                <a:spcPct val="0"/>
              </a:spcBef>
              <a:spcAft>
                <a:spcPct val="0"/>
              </a:spcAft>
              <a:defRPr sz="6000">
                <a:solidFill>
                  <a:schemeClr val="tx2"/>
                </a:solidFill>
                <a:latin typeface="Arial" pitchFamily="-65" charset="0"/>
              </a:defRPr>
            </a:lvl6pPr>
            <a:lvl7pPr marL="914400" algn="ctr" defTabSz="2641600" rtl="0" fontAlgn="base">
              <a:spcBef>
                <a:spcPct val="0"/>
              </a:spcBef>
              <a:spcAft>
                <a:spcPct val="0"/>
              </a:spcAft>
              <a:defRPr sz="6000">
                <a:solidFill>
                  <a:schemeClr val="tx2"/>
                </a:solidFill>
                <a:latin typeface="Arial" pitchFamily="-65" charset="0"/>
              </a:defRPr>
            </a:lvl7pPr>
            <a:lvl8pPr marL="1371600" algn="ctr" defTabSz="2641600" rtl="0" fontAlgn="base">
              <a:spcBef>
                <a:spcPct val="0"/>
              </a:spcBef>
              <a:spcAft>
                <a:spcPct val="0"/>
              </a:spcAft>
              <a:defRPr sz="6000">
                <a:solidFill>
                  <a:schemeClr val="tx2"/>
                </a:solidFill>
                <a:latin typeface="Arial" pitchFamily="-65" charset="0"/>
              </a:defRPr>
            </a:lvl8pPr>
            <a:lvl9pPr marL="1828800" algn="ctr" defTabSz="2641600" rtl="0" fontAlgn="base">
              <a:spcBef>
                <a:spcPct val="0"/>
              </a:spcBef>
              <a:spcAft>
                <a:spcPct val="0"/>
              </a:spcAft>
              <a:defRPr sz="6000">
                <a:solidFill>
                  <a:schemeClr val="tx2"/>
                </a:solidFill>
                <a:latin typeface="Arial" pitchFamily="-65" charset="0"/>
              </a:defRPr>
            </a:lvl9pPr>
          </a:lstStyle>
          <a:p>
            <a:pPr>
              <a:defRPr/>
            </a:pPr>
            <a:r>
              <a:rPr lang="en-US" sz="1600" b="1" kern="0" dirty="0" err="1">
                <a:solidFill>
                  <a:srgbClr val="0257A1"/>
                </a:solidFill>
              </a:rPr>
              <a:t>DataScience</a:t>
            </a:r>
            <a:r>
              <a:rPr lang="en-US" sz="1600" b="1" kern="0" dirty="0" err="1">
                <a:solidFill>
                  <a:srgbClr val="C00000"/>
                </a:solidFill>
              </a:rPr>
              <a:t>@</a:t>
            </a:r>
            <a:r>
              <a:rPr lang="en-US" sz="1600" b="1" kern="0" dirty="0" err="1">
                <a:solidFill>
                  <a:srgbClr val="0257A1"/>
                </a:solidFill>
              </a:rPr>
              <a:t>SMU</a:t>
            </a:r>
            <a:endParaRPr lang="en-US" sz="1600" b="1" kern="0" dirty="0">
              <a:solidFill>
                <a:srgbClr val="0257A1"/>
              </a:solidFill>
            </a:endParaRPr>
          </a:p>
        </p:txBody>
      </p:sp>
      <p:pic>
        <p:nvPicPr>
          <p:cNvPr id="4" name="Picture 3"/>
          <p:cNvPicPr>
            <a:picLocks noChangeAspect="1"/>
          </p:cNvPicPr>
          <p:nvPr userDrawn="1"/>
        </p:nvPicPr>
        <p:blipFill>
          <a:blip r:embed="rId13"/>
          <a:stretch>
            <a:fillRect/>
          </a:stretch>
        </p:blipFill>
        <p:spPr>
          <a:xfrm>
            <a:off x="7017093" y="6295132"/>
            <a:ext cx="939114" cy="487561"/>
          </a:xfrm>
          <a:prstGeom prst="rect">
            <a:avLst/>
          </a:prstGeom>
        </p:spPr>
      </p:pic>
    </p:spTree>
    <p:extLst>
      <p:ext uri="{BB962C8B-B14F-4D97-AF65-F5344CB8AC3E}">
        <p14:creationId xmlns:p14="http://schemas.microsoft.com/office/powerpoint/2010/main" val="1559079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hf hdr="0" ftr="0" dt="0"/>
  <p:txStyles>
    <p:titleStyle>
      <a:lvl1pPr algn="ctr" defTabSz="914400" rtl="0" eaLnBrk="1" latinLnBrk="0" hangingPunct="1">
        <a:lnSpc>
          <a:spcPct val="90000"/>
        </a:lnSpc>
        <a:spcBef>
          <a:spcPct val="0"/>
        </a:spcBef>
        <a:buNone/>
        <a:defRPr sz="4000" b="1" kern="1200">
          <a:solidFill>
            <a:schemeClr val="tx1"/>
          </a:solidFill>
          <a:latin typeface="Arial" charset="0"/>
          <a:ea typeface="Arial" charset="0"/>
          <a:cs typeface="Arial"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3200" kern="1200">
          <a:solidFill>
            <a:schemeClr val="tx1"/>
          </a:solidFill>
          <a:latin typeface="Arial" charset="0"/>
          <a:ea typeface="Arial" charset="0"/>
          <a:cs typeface="Arial" charset="0"/>
        </a:defRPr>
      </a:lvl1pPr>
      <a:lvl2pPr marL="685800" indent="-228600" algn="l" defTabSz="914400" rtl="0" eaLnBrk="1" latinLnBrk="0" hangingPunct="1">
        <a:lnSpc>
          <a:spcPct val="90000"/>
        </a:lnSpc>
        <a:spcBef>
          <a:spcPts val="500"/>
        </a:spcBef>
        <a:buFont typeface="Arial" panose="020B0604020202020204" pitchFamily="34" charset="0"/>
        <a:buChar char="•"/>
        <a:defRPr sz="2800" kern="1200">
          <a:solidFill>
            <a:srgbClr val="FF0000"/>
          </a:solidFill>
          <a:latin typeface="Arial" charset="0"/>
          <a:ea typeface="Arial" charset="0"/>
          <a:cs typeface="Arial"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rgbClr val="002060"/>
          </a:solidFill>
          <a:latin typeface="Arial" charset="0"/>
          <a:ea typeface="Arial" charset="0"/>
          <a:cs typeface="Arial"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rgbClr val="FF0000"/>
          </a:solidFill>
          <a:latin typeface="Arial" charset="0"/>
          <a:ea typeface="Arial" charset="0"/>
          <a:cs typeface="Arial"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rgbClr val="002060"/>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gif"/><Relationship Id="rId7"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hyperlink" Target="http://www.portervillepost.com/jobs.html" TargetMode="Externa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svg"/></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6.png"/><Relationship Id="rId7"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hyperlink" Target="http://www.zustlawfirm.com/"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28.svg"/></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30.svg"/></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32.sv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42950" y="672068"/>
            <a:ext cx="7772400" cy="2387600"/>
          </a:xfrm>
        </p:spPr>
        <p:txBody>
          <a:bodyPr>
            <a:normAutofit/>
          </a:bodyPr>
          <a:lstStyle/>
          <a:p>
            <a:r>
              <a:rPr lang="en-US" sz="4800" dirty="0"/>
              <a:t>To be or not to be a…</a:t>
            </a:r>
            <a:r>
              <a:rPr lang="en-US" dirty="0"/>
              <a:t> </a:t>
            </a:r>
            <a:br>
              <a:rPr lang="en-US" dirty="0"/>
            </a:br>
            <a:r>
              <a:rPr lang="en-US" dirty="0"/>
              <a:t>Data Scientist</a:t>
            </a:r>
          </a:p>
        </p:txBody>
      </p:sp>
      <p:sp>
        <p:nvSpPr>
          <p:cNvPr id="3" name="Subtitle 2"/>
          <p:cNvSpPr>
            <a:spLocks noGrp="1"/>
          </p:cNvSpPr>
          <p:nvPr>
            <p:ph type="subTitle" idx="1"/>
          </p:nvPr>
        </p:nvSpPr>
        <p:spPr>
          <a:xfrm>
            <a:off x="1055915" y="3880128"/>
            <a:ext cx="6858000" cy="1655762"/>
          </a:xfrm>
        </p:spPr>
        <p:txBody>
          <a:bodyPr>
            <a:normAutofit/>
          </a:bodyPr>
          <a:lstStyle/>
          <a:p>
            <a:r>
              <a:rPr lang="en-US" dirty="0"/>
              <a:t>Andy Ho   |  An Nguyen  |  Jodi Pafford</a:t>
            </a:r>
          </a:p>
          <a:p>
            <a:r>
              <a:rPr lang="en-US" dirty="0"/>
              <a:t>Dr. Robert Slater</a:t>
            </a:r>
          </a:p>
          <a:p>
            <a:r>
              <a:rPr lang="en-US" dirty="0"/>
              <a:t>November 1, 2019</a:t>
            </a:r>
          </a:p>
        </p:txBody>
      </p:sp>
      <p:sp>
        <p:nvSpPr>
          <p:cNvPr id="4" name="Slide Number Placeholder 3"/>
          <p:cNvSpPr>
            <a:spLocks noGrp="1"/>
          </p:cNvSpPr>
          <p:nvPr>
            <p:ph type="sldNum" sz="quarter" idx="12"/>
          </p:nvPr>
        </p:nvSpPr>
        <p:spPr/>
        <p:txBody>
          <a:bodyPr/>
          <a:lstStyle/>
          <a:p>
            <a:fld id="{38327683-8978-6B4B-9130-4A6A841F0549}" type="slidenum">
              <a:rPr lang="en-US" smtClean="0"/>
              <a:t>1</a:t>
            </a:fld>
            <a:endParaRPr lang="en-US"/>
          </a:p>
        </p:txBody>
      </p:sp>
      <p:sp>
        <p:nvSpPr>
          <p:cNvPr id="5" name="TextBox 4">
            <a:extLst>
              <a:ext uri="{FF2B5EF4-FFF2-40B4-BE49-F238E27FC236}">
                <a16:creationId xmlns:a16="http://schemas.microsoft.com/office/drawing/2014/main" id="{305A2142-5824-1641-92D6-60BB74022055}"/>
              </a:ext>
            </a:extLst>
          </p:cNvPr>
          <p:cNvSpPr txBox="1"/>
          <p:nvPr/>
        </p:nvSpPr>
        <p:spPr>
          <a:xfrm>
            <a:off x="1055915" y="3059668"/>
            <a:ext cx="7324249" cy="400110"/>
          </a:xfrm>
          <a:prstGeom prst="rect">
            <a:avLst/>
          </a:prstGeom>
          <a:noFill/>
        </p:spPr>
        <p:txBody>
          <a:bodyPr wrap="none" rtlCol="0">
            <a:spAutoFit/>
          </a:bodyPr>
          <a:lstStyle/>
          <a:p>
            <a:r>
              <a:rPr lang="en-US" sz="2000" dirty="0"/>
              <a:t>A Data Science Approach to Finding a Common Definition and Skillset</a:t>
            </a:r>
          </a:p>
        </p:txBody>
      </p:sp>
    </p:spTree>
    <p:extLst>
      <p:ext uri="{BB962C8B-B14F-4D97-AF65-F5344CB8AC3E}">
        <p14:creationId xmlns:p14="http://schemas.microsoft.com/office/powerpoint/2010/main" val="16773214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Common Definition</a:t>
            </a:r>
          </a:p>
        </p:txBody>
      </p:sp>
      <p:sp>
        <p:nvSpPr>
          <p:cNvPr id="3" name="Content Placeholder 2"/>
          <p:cNvSpPr>
            <a:spLocks noGrp="1"/>
          </p:cNvSpPr>
          <p:nvPr>
            <p:ph idx="1"/>
          </p:nvPr>
        </p:nvSpPr>
        <p:spPr>
          <a:xfrm>
            <a:off x="794905" y="2375334"/>
            <a:ext cx="7886700" cy="4351338"/>
          </a:xfrm>
        </p:spPr>
        <p:txBody>
          <a:bodyPr/>
          <a:lstStyle/>
          <a:p>
            <a:pPr marL="0" indent="0">
              <a:buNone/>
            </a:pPr>
            <a:r>
              <a:rPr lang="en-US" dirty="0"/>
              <a:t>A </a:t>
            </a:r>
            <a:r>
              <a:rPr lang="en-US" b="1" dirty="0"/>
              <a:t>Data Scientist </a:t>
            </a:r>
            <a:r>
              <a:rPr lang="en-US" dirty="0"/>
              <a:t>is a </a:t>
            </a:r>
            <a:r>
              <a:rPr lang="en-US" i="1" dirty="0"/>
              <a:t>Statistician</a:t>
            </a:r>
            <a:r>
              <a:rPr lang="en-US" dirty="0"/>
              <a:t> who can code, communicate, and collaborate – turning data into actionable insights</a:t>
            </a:r>
          </a:p>
        </p:txBody>
      </p:sp>
      <p:sp>
        <p:nvSpPr>
          <p:cNvPr id="4" name="Slide Number Placeholder 3"/>
          <p:cNvSpPr>
            <a:spLocks noGrp="1"/>
          </p:cNvSpPr>
          <p:nvPr>
            <p:ph type="sldNum" sz="quarter" idx="12"/>
          </p:nvPr>
        </p:nvSpPr>
        <p:spPr/>
        <p:txBody>
          <a:bodyPr/>
          <a:lstStyle/>
          <a:p>
            <a:fld id="{38327683-8978-6B4B-9130-4A6A841F0549}" type="slidenum">
              <a:rPr lang="en-US" smtClean="0"/>
              <a:t>10</a:t>
            </a:fld>
            <a:endParaRPr lang="en-US" dirty="0"/>
          </a:p>
        </p:txBody>
      </p:sp>
    </p:spTree>
    <p:extLst>
      <p:ext uri="{BB962C8B-B14F-4D97-AF65-F5344CB8AC3E}">
        <p14:creationId xmlns:p14="http://schemas.microsoft.com/office/powerpoint/2010/main" val="273623629"/>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Skill Sets Possessed by Data Scientist</a:t>
            </a:r>
          </a:p>
        </p:txBody>
      </p:sp>
      <p:sp>
        <p:nvSpPr>
          <p:cNvPr id="3" name="Content Placeholder 2"/>
          <p:cNvSpPr>
            <a:spLocks noGrp="1"/>
          </p:cNvSpPr>
          <p:nvPr>
            <p:ph idx="1"/>
          </p:nvPr>
        </p:nvSpPr>
        <p:spPr/>
        <p:txBody>
          <a:bodyPr>
            <a:normAutofit/>
          </a:bodyPr>
          <a:lstStyle/>
          <a:p>
            <a:endParaRPr lang="en-US" dirty="0"/>
          </a:p>
        </p:txBody>
      </p:sp>
      <p:sp>
        <p:nvSpPr>
          <p:cNvPr id="4" name="Slide Number Placeholder 3"/>
          <p:cNvSpPr>
            <a:spLocks noGrp="1"/>
          </p:cNvSpPr>
          <p:nvPr>
            <p:ph type="sldNum" sz="quarter" idx="12"/>
          </p:nvPr>
        </p:nvSpPr>
        <p:spPr/>
        <p:txBody>
          <a:bodyPr/>
          <a:lstStyle/>
          <a:p>
            <a:fld id="{38327683-8978-6B4B-9130-4A6A841F0549}" type="slidenum">
              <a:rPr lang="en-US" smtClean="0"/>
              <a:t>11</a:t>
            </a:fld>
            <a:endParaRPr lang="en-US" dirty="0"/>
          </a:p>
        </p:txBody>
      </p:sp>
    </p:spTree>
    <p:extLst>
      <p:ext uri="{BB962C8B-B14F-4D97-AF65-F5344CB8AC3E}">
        <p14:creationId xmlns:p14="http://schemas.microsoft.com/office/powerpoint/2010/main" val="1029844376"/>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From Data Collection to Conclusion</a:t>
            </a:r>
          </a:p>
        </p:txBody>
      </p:sp>
      <p:sp>
        <p:nvSpPr>
          <p:cNvPr id="3" name="Content Placeholder 2"/>
          <p:cNvSpPr>
            <a:spLocks noGrp="1"/>
          </p:cNvSpPr>
          <p:nvPr>
            <p:ph idx="1"/>
          </p:nvPr>
        </p:nvSpPr>
        <p:spPr/>
        <p:txBody>
          <a:bodyPr>
            <a:normAutofit/>
          </a:bodyPr>
          <a:lstStyle/>
          <a:p>
            <a:r>
              <a:rPr lang="en-US" dirty="0"/>
              <a:t>&lt;High level Work Flow&gt;</a:t>
            </a:r>
          </a:p>
        </p:txBody>
      </p:sp>
      <p:sp>
        <p:nvSpPr>
          <p:cNvPr id="4" name="Slide Number Placeholder 3"/>
          <p:cNvSpPr>
            <a:spLocks noGrp="1"/>
          </p:cNvSpPr>
          <p:nvPr>
            <p:ph type="sldNum" sz="quarter" idx="12"/>
          </p:nvPr>
        </p:nvSpPr>
        <p:spPr/>
        <p:txBody>
          <a:bodyPr/>
          <a:lstStyle/>
          <a:p>
            <a:fld id="{38327683-8978-6B4B-9130-4A6A841F0549}" type="slidenum">
              <a:rPr lang="en-US" smtClean="0"/>
              <a:t>12</a:t>
            </a:fld>
            <a:endParaRPr lang="en-US" dirty="0"/>
          </a:p>
        </p:txBody>
      </p:sp>
    </p:spTree>
    <p:extLst>
      <p:ext uri="{BB962C8B-B14F-4D97-AF65-F5344CB8AC3E}">
        <p14:creationId xmlns:p14="http://schemas.microsoft.com/office/powerpoint/2010/main" val="1713890923"/>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5" descr="A picture containing drawing&#10;&#10;Description automatically generated">
            <a:extLst>
              <a:ext uri="{FF2B5EF4-FFF2-40B4-BE49-F238E27FC236}">
                <a16:creationId xmlns:a16="http://schemas.microsoft.com/office/drawing/2014/main" id="{8837CB86-33B8-4AEA-95D8-565410C90BB4}"/>
              </a:ext>
            </a:extLst>
          </p:cNvPr>
          <p:cNvPicPr>
            <a:picLocks noGrp="1" noChangeAspect="1"/>
          </p:cNvPicPr>
          <p:nvPr>
            <p:ph idx="1"/>
          </p:nvPr>
        </p:nvPicPr>
        <p:blipFill>
          <a:blip r:embed="rId3">
            <a:extLst>
              <a:ext uri="{837473B0-CC2E-450A-ABE3-18F120FF3D39}">
                <a1611:picAttrSrcUrl xmlns:a1611="http://schemas.microsoft.com/office/drawing/2016/11/main" r:id="rId4"/>
              </a:ext>
            </a:extLst>
          </a:blip>
          <a:stretch>
            <a:fillRect/>
          </a:stretch>
        </p:blipFill>
        <p:spPr>
          <a:xfrm>
            <a:off x="3471832" y="954821"/>
            <a:ext cx="2381250" cy="1038225"/>
          </a:xfrm>
        </p:spPr>
      </p:pic>
      <p:sp>
        <p:nvSpPr>
          <p:cNvPr id="2" name="Title 1"/>
          <p:cNvSpPr>
            <a:spLocks noGrp="1"/>
          </p:cNvSpPr>
          <p:nvPr>
            <p:ph type="title"/>
          </p:nvPr>
        </p:nvSpPr>
        <p:spPr>
          <a:xfrm>
            <a:off x="628650" y="180002"/>
            <a:ext cx="7886700" cy="675007"/>
          </a:xfrm>
        </p:spPr>
        <p:txBody>
          <a:bodyPr/>
          <a:lstStyle/>
          <a:p>
            <a:r>
              <a:rPr lang="en-US" dirty="0" err="1"/>
              <a:t>Webscrape</a:t>
            </a:r>
            <a:r>
              <a:rPr lang="en-US" dirty="0"/>
              <a:t> 101</a:t>
            </a:r>
          </a:p>
        </p:txBody>
      </p:sp>
      <p:sp>
        <p:nvSpPr>
          <p:cNvPr id="4" name="Slide Number Placeholder 3"/>
          <p:cNvSpPr>
            <a:spLocks noGrp="1"/>
          </p:cNvSpPr>
          <p:nvPr>
            <p:ph type="sldNum" sz="quarter" idx="12"/>
          </p:nvPr>
        </p:nvSpPr>
        <p:spPr/>
        <p:txBody>
          <a:bodyPr/>
          <a:lstStyle/>
          <a:p>
            <a:fld id="{38327683-8978-6B4B-9130-4A6A841F0549}" type="slidenum">
              <a:rPr lang="en-US" smtClean="0"/>
              <a:t>13</a:t>
            </a:fld>
            <a:endParaRPr lang="en-US" dirty="0"/>
          </a:p>
        </p:txBody>
      </p:sp>
      <p:grpSp>
        <p:nvGrpSpPr>
          <p:cNvPr id="9" name="Group 8">
            <a:extLst>
              <a:ext uri="{FF2B5EF4-FFF2-40B4-BE49-F238E27FC236}">
                <a16:creationId xmlns:a16="http://schemas.microsoft.com/office/drawing/2014/main" id="{7B213CB6-FF2A-4E23-A875-4E4779F8E09D}"/>
              </a:ext>
            </a:extLst>
          </p:cNvPr>
          <p:cNvGrpSpPr/>
          <p:nvPr/>
        </p:nvGrpSpPr>
        <p:grpSpPr>
          <a:xfrm>
            <a:off x="2400300" y="1812844"/>
            <a:ext cx="4714875" cy="3918563"/>
            <a:chOff x="2633157" y="1375583"/>
            <a:chExt cx="4714875" cy="3918563"/>
          </a:xfrm>
        </p:grpSpPr>
        <p:pic>
          <p:nvPicPr>
            <p:cNvPr id="5" name="Picture 2">
              <a:extLst>
                <a:ext uri="{FF2B5EF4-FFF2-40B4-BE49-F238E27FC236}">
                  <a16:creationId xmlns:a16="http://schemas.microsoft.com/office/drawing/2014/main" id="{F7DF5C7F-6F2F-4704-987F-5DF59542F8C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33157" y="1484146"/>
              <a:ext cx="4714875" cy="381000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92C645F8-CD85-48F4-8E7C-890341AC936F}"/>
                </a:ext>
              </a:extLst>
            </p:cNvPr>
            <p:cNvSpPr/>
            <p:nvPr/>
          </p:nvSpPr>
          <p:spPr>
            <a:xfrm>
              <a:off x="2843211" y="1375583"/>
              <a:ext cx="4294765"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Beautiful Soup</a:t>
              </a:r>
            </a:p>
          </p:txBody>
        </p:sp>
      </p:grpSp>
      <p:pic>
        <p:nvPicPr>
          <p:cNvPr id="7" name="Picture 6">
            <a:extLst>
              <a:ext uri="{FF2B5EF4-FFF2-40B4-BE49-F238E27FC236}">
                <a16:creationId xmlns:a16="http://schemas.microsoft.com/office/drawing/2014/main" id="{1179FAFD-3FC9-4B39-A7FB-70C3FD473B54}"/>
              </a:ext>
            </a:extLst>
          </p:cNvPr>
          <p:cNvPicPr>
            <a:picLocks noChangeAspect="1"/>
          </p:cNvPicPr>
          <p:nvPr/>
        </p:nvPicPr>
        <p:blipFill>
          <a:blip r:embed="rId6"/>
          <a:stretch>
            <a:fillRect/>
          </a:stretch>
        </p:blipFill>
        <p:spPr>
          <a:xfrm>
            <a:off x="841217" y="818349"/>
            <a:ext cx="7833037" cy="5501342"/>
          </a:xfrm>
          <a:prstGeom prst="rect">
            <a:avLst/>
          </a:prstGeom>
        </p:spPr>
      </p:pic>
      <p:pic>
        <p:nvPicPr>
          <p:cNvPr id="8" name="Picture 7">
            <a:extLst>
              <a:ext uri="{FF2B5EF4-FFF2-40B4-BE49-F238E27FC236}">
                <a16:creationId xmlns:a16="http://schemas.microsoft.com/office/drawing/2014/main" id="{BF6A89A2-7BCF-4060-9C55-5F3173FAE52A}"/>
              </a:ext>
            </a:extLst>
          </p:cNvPr>
          <p:cNvPicPr>
            <a:picLocks noChangeAspect="1"/>
          </p:cNvPicPr>
          <p:nvPr/>
        </p:nvPicPr>
        <p:blipFill>
          <a:blip r:embed="rId7"/>
          <a:stretch>
            <a:fillRect/>
          </a:stretch>
        </p:blipFill>
        <p:spPr>
          <a:xfrm>
            <a:off x="0" y="1844462"/>
            <a:ext cx="9144000" cy="2995706"/>
          </a:xfrm>
          <a:prstGeom prst="rect">
            <a:avLst/>
          </a:prstGeom>
        </p:spPr>
      </p:pic>
    </p:spTree>
    <p:extLst>
      <p:ext uri="{BB962C8B-B14F-4D97-AF65-F5344CB8AC3E}">
        <p14:creationId xmlns:p14="http://schemas.microsoft.com/office/powerpoint/2010/main" val="1449767328"/>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700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1000" fill="hold"/>
                                        <p:tgtEl>
                                          <p:spTgt spid="7"/>
                                        </p:tgtEl>
                                        <p:attrNameLst>
                                          <p:attrName>ppt_x</p:attrName>
                                        </p:attrNameLst>
                                      </p:cBhvr>
                                      <p:tavLst>
                                        <p:tav tm="0">
                                          <p:val>
                                            <p:strVal val="0-#ppt_w/2"/>
                                          </p:val>
                                        </p:tav>
                                        <p:tav tm="100000">
                                          <p:val>
                                            <p:strVal val="#ppt_x"/>
                                          </p:val>
                                        </p:tav>
                                      </p:tavLst>
                                    </p:anim>
                                    <p:anim calcmode="lin" valueType="num">
                                      <p:cBhvr additive="base">
                                        <p:cTn id="8" dur="1000" fill="hold"/>
                                        <p:tgtEl>
                                          <p:spTgt spid="7"/>
                                        </p:tgtEl>
                                        <p:attrNameLst>
                                          <p:attrName>ppt_y</p:attrName>
                                        </p:attrNameLst>
                                      </p:cBhvr>
                                      <p:tavLst>
                                        <p:tav tm="0">
                                          <p:val>
                                            <p:strVal val="#ppt_y"/>
                                          </p:val>
                                        </p:tav>
                                        <p:tav tm="100000">
                                          <p:val>
                                            <p:strVal val="#ppt_y"/>
                                          </p:val>
                                        </p:tav>
                                      </p:tavLst>
                                    </p:anim>
                                  </p:childTnLst>
                                </p:cTn>
                              </p:par>
                              <p:par>
                                <p:cTn id="9" presetID="1" presetClass="exit" presetSubtype="0" fill="hold" nodeType="withEffect">
                                  <p:stCondLst>
                                    <p:cond delay="8000"/>
                                  </p:stCondLst>
                                  <p:childTnLst>
                                    <p:set>
                                      <p:cBhvr>
                                        <p:cTn id="10" dur="1" fill="hold">
                                          <p:stCondLst>
                                            <p:cond delay="0"/>
                                          </p:stCondLst>
                                        </p:cTn>
                                        <p:tgtEl>
                                          <p:spTgt spid="10"/>
                                        </p:tgtEl>
                                        <p:attrNameLst>
                                          <p:attrName>style.visibility</p:attrName>
                                        </p:attrNameLst>
                                      </p:cBhvr>
                                      <p:to>
                                        <p:strVal val="hidden"/>
                                      </p:to>
                                    </p:set>
                                  </p:childTnLst>
                                </p:cTn>
                              </p:par>
                              <p:par>
                                <p:cTn id="11" presetID="1" presetClass="exit" presetSubtype="0" fill="hold" nodeType="withEffect">
                                  <p:stCondLst>
                                    <p:cond delay="8000"/>
                                  </p:stCondLst>
                                  <p:childTnLst>
                                    <p:set>
                                      <p:cBhvr>
                                        <p:cTn id="12" dur="1" fill="hold">
                                          <p:stCondLst>
                                            <p:cond delay="0"/>
                                          </p:stCondLst>
                                        </p:cTn>
                                        <p:tgtEl>
                                          <p:spTgt spid="9"/>
                                        </p:tgtEl>
                                        <p:attrNameLst>
                                          <p:attrName>style.visibility</p:attrName>
                                        </p:attrNameLst>
                                      </p:cBhvr>
                                      <p:to>
                                        <p:strVal val="hidden"/>
                                      </p:to>
                                    </p:set>
                                  </p:childTnLst>
                                </p:cTn>
                              </p:par>
                              <p:par>
                                <p:cTn id="13" presetID="6" presetClass="emph" presetSubtype="0" fill="hold" nodeType="withEffect">
                                  <p:stCondLst>
                                    <p:cond delay="9000"/>
                                  </p:stCondLst>
                                  <p:childTnLst>
                                    <p:animScale>
                                      <p:cBhvr>
                                        <p:cTn id="14" dur="2000" fill="hold"/>
                                        <p:tgtEl>
                                          <p:spTgt spid="7"/>
                                        </p:tgtEl>
                                      </p:cBhvr>
                                      <p:by x="150000" y="150000"/>
                                    </p:animScale>
                                  </p:childTnLst>
                                </p:cTn>
                              </p:par>
                            </p:childTnLst>
                          </p:cTn>
                        </p:par>
                        <p:par>
                          <p:cTn id="15" fill="hold">
                            <p:stCondLst>
                              <p:cond delay="11000"/>
                            </p:stCondLst>
                            <p:childTnLst>
                              <p:par>
                                <p:cTn id="16" presetID="2" presetClass="exit" presetSubtype="2" fill="hold" nodeType="afterEffect">
                                  <p:stCondLst>
                                    <p:cond delay="0"/>
                                  </p:stCondLst>
                                  <p:childTnLst>
                                    <p:anim calcmode="lin" valueType="num">
                                      <p:cBhvr additive="base">
                                        <p:cTn id="17" dur="1000"/>
                                        <p:tgtEl>
                                          <p:spTgt spid="7"/>
                                        </p:tgtEl>
                                        <p:attrNameLst>
                                          <p:attrName>ppt_x</p:attrName>
                                        </p:attrNameLst>
                                      </p:cBhvr>
                                      <p:tavLst>
                                        <p:tav tm="0">
                                          <p:val>
                                            <p:strVal val="ppt_x"/>
                                          </p:val>
                                        </p:tav>
                                        <p:tav tm="100000">
                                          <p:val>
                                            <p:strVal val="1+ppt_w/2"/>
                                          </p:val>
                                        </p:tav>
                                      </p:tavLst>
                                    </p:anim>
                                    <p:anim calcmode="lin" valueType="num">
                                      <p:cBhvr additive="base">
                                        <p:cTn id="18" dur="1000"/>
                                        <p:tgtEl>
                                          <p:spTgt spid="7"/>
                                        </p:tgtEl>
                                        <p:attrNameLst>
                                          <p:attrName>ppt_y</p:attrName>
                                        </p:attrNameLst>
                                      </p:cBhvr>
                                      <p:tavLst>
                                        <p:tav tm="0">
                                          <p:val>
                                            <p:strVal val="ppt_y"/>
                                          </p:val>
                                        </p:tav>
                                        <p:tav tm="100000">
                                          <p:val>
                                            <p:strVal val="ppt_y"/>
                                          </p:val>
                                        </p:tav>
                                      </p:tavLst>
                                    </p:anim>
                                    <p:set>
                                      <p:cBhvr>
                                        <p:cTn id="19" dur="1" fill="hold">
                                          <p:stCondLst>
                                            <p:cond delay="999"/>
                                          </p:stCondLst>
                                        </p:cTn>
                                        <p:tgtEl>
                                          <p:spTgt spid="7"/>
                                        </p:tgtEl>
                                        <p:attrNameLst>
                                          <p:attrName>style.visibility</p:attrName>
                                        </p:attrNameLst>
                                      </p:cBhvr>
                                      <p:to>
                                        <p:strVal val="hidden"/>
                                      </p:to>
                                    </p:set>
                                  </p:childTnLst>
                                </p:cTn>
                              </p:par>
                            </p:childTnLst>
                          </p:cTn>
                        </p:par>
                        <p:par>
                          <p:cTn id="20" fill="hold">
                            <p:stCondLst>
                              <p:cond delay="12000"/>
                            </p:stCondLst>
                            <p:childTnLst>
                              <p:par>
                                <p:cTn id="21" presetID="2" presetClass="entr" presetSubtype="8" fill="hold" nodeType="afterEffect">
                                  <p:stCondLst>
                                    <p:cond delay="500"/>
                                  </p:stCondLst>
                                  <p:childTnLst>
                                    <p:set>
                                      <p:cBhvr>
                                        <p:cTn id="22" dur="1" fill="hold">
                                          <p:stCondLst>
                                            <p:cond delay="0"/>
                                          </p:stCondLst>
                                        </p:cTn>
                                        <p:tgtEl>
                                          <p:spTgt spid="8"/>
                                        </p:tgtEl>
                                        <p:attrNameLst>
                                          <p:attrName>style.visibility</p:attrName>
                                        </p:attrNameLst>
                                      </p:cBhvr>
                                      <p:to>
                                        <p:strVal val="visible"/>
                                      </p:to>
                                    </p:set>
                                    <p:anim calcmode="lin" valueType="num">
                                      <p:cBhvr additive="base">
                                        <p:cTn id="23" dur="500" fill="hold"/>
                                        <p:tgtEl>
                                          <p:spTgt spid="8"/>
                                        </p:tgtEl>
                                        <p:attrNameLst>
                                          <p:attrName>ppt_x</p:attrName>
                                        </p:attrNameLst>
                                      </p:cBhvr>
                                      <p:tavLst>
                                        <p:tav tm="0">
                                          <p:val>
                                            <p:strVal val="0-#ppt_w/2"/>
                                          </p:val>
                                        </p:tav>
                                        <p:tav tm="100000">
                                          <p:val>
                                            <p:strVal val="#ppt_x"/>
                                          </p:val>
                                        </p:tav>
                                      </p:tavLst>
                                    </p:anim>
                                    <p:anim calcmode="lin" valueType="num">
                                      <p:cBhvr additive="base">
                                        <p:cTn id="24" dur="500" fill="hold"/>
                                        <p:tgtEl>
                                          <p:spTgt spid="8"/>
                                        </p:tgtEl>
                                        <p:attrNameLst>
                                          <p:attrName>ppt_y</p:attrName>
                                        </p:attrNameLst>
                                      </p:cBhvr>
                                      <p:tavLst>
                                        <p:tav tm="0">
                                          <p:val>
                                            <p:strVal val="#ppt_y"/>
                                          </p:val>
                                        </p:tav>
                                        <p:tav tm="100000">
                                          <p:val>
                                            <p:strVal val="#ppt_y"/>
                                          </p:val>
                                        </p:tav>
                                      </p:tavLst>
                                    </p:anim>
                                  </p:childTnLst>
                                </p:cTn>
                              </p:par>
                            </p:childTnLst>
                          </p:cTn>
                        </p:par>
                        <p:par>
                          <p:cTn id="25" fill="hold">
                            <p:stCondLst>
                              <p:cond delay="13000"/>
                            </p:stCondLst>
                            <p:childTnLst>
                              <p:par>
                                <p:cTn id="26" presetID="6" presetClass="emph" presetSubtype="0" fill="hold" nodeType="afterEffect">
                                  <p:stCondLst>
                                    <p:cond delay="0"/>
                                  </p:stCondLst>
                                  <p:childTnLst>
                                    <p:animScale>
                                      <p:cBhvr>
                                        <p:cTn id="27" dur="2000" fill="hold"/>
                                        <p:tgtEl>
                                          <p:spTgt spid="8"/>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8327683-8978-6B4B-9130-4A6A841F0549}" type="slidenum">
              <a:rPr lang="en-US" smtClean="0"/>
              <a:t>14</a:t>
            </a:fld>
            <a:endParaRPr lang="en-US" dirty="0"/>
          </a:p>
        </p:txBody>
      </p:sp>
      <p:sp>
        <p:nvSpPr>
          <p:cNvPr id="29" name="Title 1">
            <a:extLst>
              <a:ext uri="{FF2B5EF4-FFF2-40B4-BE49-F238E27FC236}">
                <a16:creationId xmlns:a16="http://schemas.microsoft.com/office/drawing/2014/main" id="{F78FBE8A-5D04-46E8-8385-1D47EC6CA62C}"/>
              </a:ext>
            </a:extLst>
          </p:cNvPr>
          <p:cNvSpPr>
            <a:spLocks noGrp="1"/>
          </p:cNvSpPr>
          <p:nvPr>
            <p:ph type="title"/>
          </p:nvPr>
        </p:nvSpPr>
        <p:spPr>
          <a:xfrm>
            <a:off x="628650" y="180002"/>
            <a:ext cx="7886700" cy="1182153"/>
          </a:xfrm>
        </p:spPr>
        <p:txBody>
          <a:bodyPr>
            <a:normAutofit/>
          </a:bodyPr>
          <a:lstStyle/>
          <a:p>
            <a:r>
              <a:rPr lang="en-US" dirty="0"/>
              <a:t>Contents of Data</a:t>
            </a:r>
          </a:p>
        </p:txBody>
      </p:sp>
      <p:graphicFrame>
        <p:nvGraphicFramePr>
          <p:cNvPr id="3" name="Content Placeholder 2">
            <a:extLst>
              <a:ext uri="{FF2B5EF4-FFF2-40B4-BE49-F238E27FC236}">
                <a16:creationId xmlns:a16="http://schemas.microsoft.com/office/drawing/2014/main" id="{043F8EA7-4CEF-4315-8CDD-685A1B55F62E}"/>
              </a:ext>
            </a:extLst>
          </p:cNvPr>
          <p:cNvGraphicFramePr>
            <a:graphicFrameLocks noGrp="1"/>
          </p:cNvGraphicFramePr>
          <p:nvPr>
            <p:ph idx="1"/>
            <p:extLst>
              <p:ext uri="{D42A27DB-BD31-4B8C-83A1-F6EECF244321}">
                <p14:modId xmlns:p14="http://schemas.microsoft.com/office/powerpoint/2010/main" val="1854867881"/>
              </p:ext>
            </p:extLst>
          </p:nvPr>
        </p:nvGraphicFramePr>
        <p:xfrm>
          <a:off x="1295400" y="1352710"/>
          <a:ext cx="6553200" cy="48148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23716259"/>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childTnLst>
                                    <p:set>
                                      <p:cBhvr>
                                        <p:cTn id="6" dur="1" fill="hold">
                                          <p:stCondLst>
                                            <p:cond delay="0"/>
                                          </p:stCondLst>
                                        </p:cTn>
                                        <p:tgtEl>
                                          <p:spTgt spid="3">
                                            <p:graphicEl>
                                              <a:dgm id="{19B26253-126B-4169-9778-7C85410C158D}"/>
                                            </p:graphicEl>
                                          </p:spTgt>
                                        </p:tgtEl>
                                        <p:attrNameLst>
                                          <p:attrName>style.visibility</p:attrName>
                                        </p:attrNameLst>
                                      </p:cBhvr>
                                      <p:to>
                                        <p:strVal val="visible"/>
                                      </p:to>
                                    </p:set>
                                    <p:animEffect transition="in" filter="fade">
                                      <p:cBhvr>
                                        <p:cTn id="7" dur="1000"/>
                                        <p:tgtEl>
                                          <p:spTgt spid="3">
                                            <p:graphicEl>
                                              <a:dgm id="{19B26253-126B-4169-9778-7C85410C158D}"/>
                                            </p:graphicEl>
                                          </p:spTgt>
                                        </p:tgtEl>
                                      </p:cBhvr>
                                    </p:animEffect>
                                  </p:childTnLst>
                                </p:cTn>
                              </p:par>
                              <p:par>
                                <p:cTn id="8" presetID="10" presetClass="entr" presetSubtype="0" fill="hold" grpId="0" nodeType="withEffect">
                                  <p:stCondLst>
                                    <p:cond delay="2000"/>
                                  </p:stCondLst>
                                  <p:childTnLst>
                                    <p:set>
                                      <p:cBhvr>
                                        <p:cTn id="9" dur="1" fill="hold">
                                          <p:stCondLst>
                                            <p:cond delay="0"/>
                                          </p:stCondLst>
                                        </p:cTn>
                                        <p:tgtEl>
                                          <p:spTgt spid="3">
                                            <p:graphicEl>
                                              <a:dgm id="{ADCB8BA7-6B5C-4BE2-BCF7-B22251E2B526}"/>
                                            </p:graphicEl>
                                          </p:spTgt>
                                        </p:tgtEl>
                                        <p:attrNameLst>
                                          <p:attrName>style.visibility</p:attrName>
                                        </p:attrNameLst>
                                      </p:cBhvr>
                                      <p:to>
                                        <p:strVal val="visible"/>
                                      </p:to>
                                    </p:set>
                                    <p:animEffect transition="in" filter="fade">
                                      <p:cBhvr>
                                        <p:cTn id="10" dur="1000"/>
                                        <p:tgtEl>
                                          <p:spTgt spid="3">
                                            <p:graphicEl>
                                              <a:dgm id="{ADCB8BA7-6B5C-4BE2-BCF7-B22251E2B526}"/>
                                            </p:graphicEl>
                                          </p:spTgt>
                                        </p:tgtEl>
                                      </p:cBhvr>
                                    </p:animEffect>
                                  </p:childTnLst>
                                </p:cTn>
                              </p:par>
                              <p:par>
                                <p:cTn id="11" presetID="10" presetClass="entr" presetSubtype="0" fill="hold" grpId="0" nodeType="withEffect">
                                  <p:stCondLst>
                                    <p:cond delay="2000"/>
                                  </p:stCondLst>
                                  <p:childTnLst>
                                    <p:set>
                                      <p:cBhvr>
                                        <p:cTn id="12" dur="1" fill="hold">
                                          <p:stCondLst>
                                            <p:cond delay="0"/>
                                          </p:stCondLst>
                                        </p:cTn>
                                        <p:tgtEl>
                                          <p:spTgt spid="3">
                                            <p:graphicEl>
                                              <a:dgm id="{4C7A9C25-ACA5-4E75-AAD4-B541453E8FCC}"/>
                                            </p:graphicEl>
                                          </p:spTgt>
                                        </p:tgtEl>
                                        <p:attrNameLst>
                                          <p:attrName>style.visibility</p:attrName>
                                        </p:attrNameLst>
                                      </p:cBhvr>
                                      <p:to>
                                        <p:strVal val="visible"/>
                                      </p:to>
                                    </p:set>
                                    <p:animEffect transition="in" filter="fade">
                                      <p:cBhvr>
                                        <p:cTn id="13" dur="1000"/>
                                        <p:tgtEl>
                                          <p:spTgt spid="3">
                                            <p:graphicEl>
                                              <a:dgm id="{4C7A9C25-ACA5-4E75-AAD4-B541453E8FCC}"/>
                                            </p:graphicEl>
                                          </p:spTgt>
                                        </p:tgtEl>
                                      </p:cBhvr>
                                    </p:animEffect>
                                  </p:childTnLst>
                                </p:cTn>
                              </p:par>
                              <p:par>
                                <p:cTn id="14" presetID="10" presetClass="entr" presetSubtype="0" fill="hold" grpId="0" nodeType="withEffect">
                                  <p:stCondLst>
                                    <p:cond delay="2000"/>
                                  </p:stCondLst>
                                  <p:childTnLst>
                                    <p:set>
                                      <p:cBhvr>
                                        <p:cTn id="15" dur="1" fill="hold">
                                          <p:stCondLst>
                                            <p:cond delay="0"/>
                                          </p:stCondLst>
                                        </p:cTn>
                                        <p:tgtEl>
                                          <p:spTgt spid="3">
                                            <p:graphicEl>
                                              <a:dgm id="{00438D97-3EF9-43B1-8AB0-977C05EE0569}"/>
                                            </p:graphicEl>
                                          </p:spTgt>
                                        </p:tgtEl>
                                        <p:attrNameLst>
                                          <p:attrName>style.visibility</p:attrName>
                                        </p:attrNameLst>
                                      </p:cBhvr>
                                      <p:to>
                                        <p:strVal val="visible"/>
                                      </p:to>
                                    </p:set>
                                    <p:animEffect transition="in" filter="fade">
                                      <p:cBhvr>
                                        <p:cTn id="16" dur="1000"/>
                                        <p:tgtEl>
                                          <p:spTgt spid="3">
                                            <p:graphicEl>
                                              <a:dgm id="{00438D97-3EF9-43B1-8AB0-977C05EE0569}"/>
                                            </p:graphicEl>
                                          </p:spTgt>
                                        </p:tgtEl>
                                      </p:cBhvr>
                                    </p:animEffect>
                                  </p:childTnLst>
                                </p:cTn>
                              </p:par>
                              <p:par>
                                <p:cTn id="17" presetID="10" presetClass="entr" presetSubtype="0" fill="hold" grpId="0" nodeType="withEffect">
                                  <p:stCondLst>
                                    <p:cond delay="2000"/>
                                  </p:stCondLst>
                                  <p:childTnLst>
                                    <p:set>
                                      <p:cBhvr>
                                        <p:cTn id="18" dur="1" fill="hold">
                                          <p:stCondLst>
                                            <p:cond delay="0"/>
                                          </p:stCondLst>
                                        </p:cTn>
                                        <p:tgtEl>
                                          <p:spTgt spid="3">
                                            <p:graphicEl>
                                              <a:dgm id="{71C28836-4E13-41AC-8225-7CEAF19D270A}"/>
                                            </p:graphicEl>
                                          </p:spTgt>
                                        </p:tgtEl>
                                        <p:attrNameLst>
                                          <p:attrName>style.visibility</p:attrName>
                                        </p:attrNameLst>
                                      </p:cBhvr>
                                      <p:to>
                                        <p:strVal val="visible"/>
                                      </p:to>
                                    </p:set>
                                    <p:animEffect transition="in" filter="fade">
                                      <p:cBhvr>
                                        <p:cTn id="19" dur="1000"/>
                                        <p:tgtEl>
                                          <p:spTgt spid="3">
                                            <p:graphicEl>
                                              <a:dgm id="{71C28836-4E13-41AC-8225-7CEAF19D270A}"/>
                                            </p:graphicEl>
                                          </p:spTgt>
                                        </p:tgtEl>
                                      </p:cBhvr>
                                    </p:animEffect>
                                  </p:childTnLst>
                                </p:cTn>
                              </p:par>
                              <p:par>
                                <p:cTn id="20" presetID="10" presetClass="entr" presetSubtype="0" fill="hold" grpId="0" nodeType="withEffect">
                                  <p:stCondLst>
                                    <p:cond delay="2000"/>
                                  </p:stCondLst>
                                  <p:childTnLst>
                                    <p:set>
                                      <p:cBhvr>
                                        <p:cTn id="21" dur="1" fill="hold">
                                          <p:stCondLst>
                                            <p:cond delay="0"/>
                                          </p:stCondLst>
                                        </p:cTn>
                                        <p:tgtEl>
                                          <p:spTgt spid="3">
                                            <p:graphicEl>
                                              <a:dgm id="{D35E4091-405E-44C0-ADBC-B27CD29983FA}"/>
                                            </p:graphicEl>
                                          </p:spTgt>
                                        </p:tgtEl>
                                        <p:attrNameLst>
                                          <p:attrName>style.visibility</p:attrName>
                                        </p:attrNameLst>
                                      </p:cBhvr>
                                      <p:to>
                                        <p:strVal val="visible"/>
                                      </p:to>
                                    </p:set>
                                    <p:animEffect transition="in" filter="fade">
                                      <p:cBhvr>
                                        <p:cTn id="22" dur="1000"/>
                                        <p:tgtEl>
                                          <p:spTgt spid="3">
                                            <p:graphicEl>
                                              <a:dgm id="{D35E4091-405E-44C0-ADBC-B27CD29983FA}"/>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uiExpand="1">
        <p:bldSub>
          <a:bldDgm bld="one"/>
        </p:bldSub>
      </p:bldGraphic>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457950" y="6356350"/>
            <a:ext cx="2057400" cy="365125"/>
          </a:xfrm>
        </p:spPr>
        <p:txBody>
          <a:bodyPr vert="horz" lIns="91440" tIns="45720" rIns="91440" bIns="45720" rtlCol="0" anchor="ctr">
            <a:normAutofit/>
          </a:bodyPr>
          <a:lstStyle/>
          <a:p>
            <a:pPr>
              <a:spcAft>
                <a:spcPts val="600"/>
              </a:spcAft>
            </a:pPr>
            <a:fld id="{38327683-8978-6B4B-9130-4A6A841F0549}" type="slidenum">
              <a:rPr lang="en-US" smtClean="0">
                <a:solidFill>
                  <a:schemeClr val="tx1">
                    <a:tint val="75000"/>
                  </a:schemeClr>
                </a:solidFill>
              </a:rPr>
              <a:pPr>
                <a:spcAft>
                  <a:spcPts val="600"/>
                </a:spcAft>
              </a:pPr>
              <a:t>15</a:t>
            </a:fld>
            <a:endParaRPr lang="en-US">
              <a:solidFill>
                <a:schemeClr val="tx1">
                  <a:tint val="75000"/>
                </a:schemeClr>
              </a:solidFill>
            </a:endParaRPr>
          </a:p>
        </p:txBody>
      </p:sp>
      <p:sp>
        <p:nvSpPr>
          <p:cNvPr id="7" name="Title 1">
            <a:extLst>
              <a:ext uri="{FF2B5EF4-FFF2-40B4-BE49-F238E27FC236}">
                <a16:creationId xmlns:a16="http://schemas.microsoft.com/office/drawing/2014/main" id="{CFF70F12-91C5-43AC-99C5-2C9DCE342C88}"/>
              </a:ext>
            </a:extLst>
          </p:cNvPr>
          <p:cNvSpPr>
            <a:spLocks noGrp="1"/>
          </p:cNvSpPr>
          <p:nvPr>
            <p:ph type="title"/>
          </p:nvPr>
        </p:nvSpPr>
        <p:spPr>
          <a:xfrm>
            <a:off x="628650" y="180002"/>
            <a:ext cx="7886700" cy="675007"/>
          </a:xfrm>
        </p:spPr>
        <p:txBody>
          <a:bodyPr/>
          <a:lstStyle/>
          <a:p>
            <a:r>
              <a:rPr lang="en-US" dirty="0"/>
              <a:t>Job Distribution</a:t>
            </a:r>
          </a:p>
        </p:txBody>
      </p:sp>
      <p:pic>
        <p:nvPicPr>
          <p:cNvPr id="2" name="Picture 1">
            <a:extLst>
              <a:ext uri="{FF2B5EF4-FFF2-40B4-BE49-F238E27FC236}">
                <a16:creationId xmlns:a16="http://schemas.microsoft.com/office/drawing/2014/main" id="{D8CA7E9C-81A0-4D6F-8E7B-1F51821BE884}"/>
              </a:ext>
            </a:extLst>
          </p:cNvPr>
          <p:cNvPicPr>
            <a:picLocks noChangeAspect="1"/>
          </p:cNvPicPr>
          <p:nvPr/>
        </p:nvPicPr>
        <p:blipFill>
          <a:blip r:embed="rId3"/>
          <a:stretch>
            <a:fillRect/>
          </a:stretch>
        </p:blipFill>
        <p:spPr>
          <a:xfrm>
            <a:off x="125503" y="1133840"/>
            <a:ext cx="8892988" cy="4723647"/>
          </a:xfrm>
          <a:prstGeom prst="rect">
            <a:avLst/>
          </a:prstGeom>
        </p:spPr>
      </p:pic>
      <p:sp>
        <p:nvSpPr>
          <p:cNvPr id="5" name="TextBox 4">
            <a:extLst>
              <a:ext uri="{FF2B5EF4-FFF2-40B4-BE49-F238E27FC236}">
                <a16:creationId xmlns:a16="http://schemas.microsoft.com/office/drawing/2014/main" id="{4FA0E630-FBA6-4BE1-86C6-D63399FD486F}"/>
              </a:ext>
            </a:extLst>
          </p:cNvPr>
          <p:cNvSpPr txBox="1"/>
          <p:nvPr/>
        </p:nvSpPr>
        <p:spPr>
          <a:xfrm>
            <a:off x="354103" y="3829050"/>
            <a:ext cx="1608047" cy="1200329"/>
          </a:xfrm>
          <a:prstGeom prst="rect">
            <a:avLst/>
          </a:prstGeom>
          <a:noFill/>
        </p:spPr>
        <p:txBody>
          <a:bodyPr wrap="square" rtlCol="0">
            <a:spAutoFit/>
          </a:bodyPr>
          <a:lstStyle/>
          <a:p>
            <a:r>
              <a:rPr lang="en-US" dirty="0"/>
              <a:t>Cupertino</a:t>
            </a:r>
          </a:p>
          <a:p>
            <a:r>
              <a:rPr lang="en-US" dirty="0"/>
              <a:t>Los Angeles</a:t>
            </a:r>
          </a:p>
          <a:p>
            <a:r>
              <a:rPr lang="en-US" dirty="0"/>
              <a:t>Mountain View </a:t>
            </a:r>
          </a:p>
          <a:p>
            <a:r>
              <a:rPr lang="en-US" dirty="0"/>
              <a:t>San Francisco</a:t>
            </a:r>
          </a:p>
        </p:txBody>
      </p:sp>
      <p:sp>
        <p:nvSpPr>
          <p:cNvPr id="33" name="TextBox 32">
            <a:extLst>
              <a:ext uri="{FF2B5EF4-FFF2-40B4-BE49-F238E27FC236}">
                <a16:creationId xmlns:a16="http://schemas.microsoft.com/office/drawing/2014/main" id="{F98C3F8C-2918-4E17-ADF8-F3156F79948C}"/>
              </a:ext>
            </a:extLst>
          </p:cNvPr>
          <p:cNvSpPr txBox="1"/>
          <p:nvPr/>
        </p:nvSpPr>
        <p:spPr>
          <a:xfrm>
            <a:off x="354103" y="1972063"/>
            <a:ext cx="1131797" cy="646331"/>
          </a:xfrm>
          <a:prstGeom prst="rect">
            <a:avLst/>
          </a:prstGeom>
          <a:noFill/>
        </p:spPr>
        <p:txBody>
          <a:bodyPr wrap="square" rtlCol="0">
            <a:spAutoFit/>
          </a:bodyPr>
          <a:lstStyle/>
          <a:p>
            <a:r>
              <a:rPr lang="en-US" dirty="0"/>
              <a:t>Bellevue</a:t>
            </a:r>
          </a:p>
          <a:p>
            <a:r>
              <a:rPr lang="en-US" dirty="0"/>
              <a:t>Seattle</a:t>
            </a:r>
          </a:p>
        </p:txBody>
      </p:sp>
      <p:sp>
        <p:nvSpPr>
          <p:cNvPr id="34" name="TextBox 33">
            <a:extLst>
              <a:ext uri="{FF2B5EF4-FFF2-40B4-BE49-F238E27FC236}">
                <a16:creationId xmlns:a16="http://schemas.microsoft.com/office/drawing/2014/main" id="{95974BE3-5977-4B81-82B5-402AE2A4013F}"/>
              </a:ext>
            </a:extLst>
          </p:cNvPr>
          <p:cNvSpPr txBox="1"/>
          <p:nvPr/>
        </p:nvSpPr>
        <p:spPr>
          <a:xfrm>
            <a:off x="3287803" y="3160545"/>
            <a:ext cx="941297" cy="369332"/>
          </a:xfrm>
          <a:prstGeom prst="rect">
            <a:avLst/>
          </a:prstGeom>
          <a:noFill/>
        </p:spPr>
        <p:txBody>
          <a:bodyPr wrap="square" rtlCol="0">
            <a:spAutoFit/>
          </a:bodyPr>
          <a:lstStyle/>
          <a:p>
            <a:r>
              <a:rPr lang="en-US" dirty="0"/>
              <a:t>Denver</a:t>
            </a:r>
          </a:p>
        </p:txBody>
      </p:sp>
      <p:sp>
        <p:nvSpPr>
          <p:cNvPr id="35" name="TextBox 34">
            <a:extLst>
              <a:ext uri="{FF2B5EF4-FFF2-40B4-BE49-F238E27FC236}">
                <a16:creationId xmlns:a16="http://schemas.microsoft.com/office/drawing/2014/main" id="{262410AF-4541-41C4-8800-F280BCF52873}"/>
              </a:ext>
            </a:extLst>
          </p:cNvPr>
          <p:cNvSpPr txBox="1"/>
          <p:nvPr/>
        </p:nvSpPr>
        <p:spPr>
          <a:xfrm>
            <a:off x="4781550" y="5395822"/>
            <a:ext cx="1143000" cy="923330"/>
          </a:xfrm>
          <a:prstGeom prst="rect">
            <a:avLst/>
          </a:prstGeom>
          <a:noFill/>
        </p:spPr>
        <p:txBody>
          <a:bodyPr wrap="square" rtlCol="0">
            <a:spAutoFit/>
          </a:bodyPr>
          <a:lstStyle/>
          <a:p>
            <a:r>
              <a:rPr lang="en-US" dirty="0"/>
              <a:t>Austin</a:t>
            </a:r>
          </a:p>
          <a:p>
            <a:r>
              <a:rPr lang="en-US" dirty="0"/>
              <a:t>Dallas</a:t>
            </a:r>
          </a:p>
          <a:p>
            <a:r>
              <a:rPr lang="en-US" dirty="0"/>
              <a:t>Houston</a:t>
            </a:r>
          </a:p>
        </p:txBody>
      </p:sp>
      <p:sp>
        <p:nvSpPr>
          <p:cNvPr id="36" name="TextBox 35">
            <a:extLst>
              <a:ext uri="{FF2B5EF4-FFF2-40B4-BE49-F238E27FC236}">
                <a16:creationId xmlns:a16="http://schemas.microsoft.com/office/drawing/2014/main" id="{A2DA48F7-CF67-4FF9-AFC3-B4176458C160}"/>
              </a:ext>
            </a:extLst>
          </p:cNvPr>
          <p:cNvSpPr txBox="1"/>
          <p:nvPr/>
        </p:nvSpPr>
        <p:spPr>
          <a:xfrm>
            <a:off x="5353050" y="2895499"/>
            <a:ext cx="1143000" cy="369332"/>
          </a:xfrm>
          <a:prstGeom prst="rect">
            <a:avLst/>
          </a:prstGeom>
          <a:noFill/>
        </p:spPr>
        <p:txBody>
          <a:bodyPr wrap="square" rtlCol="0">
            <a:spAutoFit/>
          </a:bodyPr>
          <a:lstStyle/>
          <a:p>
            <a:r>
              <a:rPr lang="en-US" dirty="0"/>
              <a:t>Chicago</a:t>
            </a:r>
          </a:p>
        </p:txBody>
      </p:sp>
      <p:sp>
        <p:nvSpPr>
          <p:cNvPr id="37" name="TextBox 36">
            <a:extLst>
              <a:ext uri="{FF2B5EF4-FFF2-40B4-BE49-F238E27FC236}">
                <a16:creationId xmlns:a16="http://schemas.microsoft.com/office/drawing/2014/main" id="{528CBA32-B040-4E2F-8014-CE4A657A7A42}"/>
              </a:ext>
            </a:extLst>
          </p:cNvPr>
          <p:cNvSpPr txBox="1"/>
          <p:nvPr/>
        </p:nvSpPr>
        <p:spPr>
          <a:xfrm>
            <a:off x="6648450" y="5029379"/>
            <a:ext cx="910480" cy="369332"/>
          </a:xfrm>
          <a:prstGeom prst="rect">
            <a:avLst/>
          </a:prstGeom>
          <a:noFill/>
        </p:spPr>
        <p:txBody>
          <a:bodyPr wrap="square" rtlCol="0">
            <a:spAutoFit/>
          </a:bodyPr>
          <a:lstStyle/>
          <a:p>
            <a:r>
              <a:rPr lang="en-US" dirty="0"/>
              <a:t>Atlanta</a:t>
            </a:r>
          </a:p>
        </p:txBody>
      </p:sp>
      <p:sp>
        <p:nvSpPr>
          <p:cNvPr id="38" name="TextBox 37">
            <a:extLst>
              <a:ext uri="{FF2B5EF4-FFF2-40B4-BE49-F238E27FC236}">
                <a16:creationId xmlns:a16="http://schemas.microsoft.com/office/drawing/2014/main" id="{B5A8577E-8945-4D0B-85A6-385B25BA9B78}"/>
              </a:ext>
            </a:extLst>
          </p:cNvPr>
          <p:cNvSpPr txBox="1"/>
          <p:nvPr/>
        </p:nvSpPr>
        <p:spPr>
          <a:xfrm>
            <a:off x="8108011" y="2964394"/>
            <a:ext cx="910480" cy="369332"/>
          </a:xfrm>
          <a:prstGeom prst="rect">
            <a:avLst/>
          </a:prstGeom>
          <a:noFill/>
        </p:spPr>
        <p:txBody>
          <a:bodyPr wrap="square" rtlCol="0">
            <a:spAutoFit/>
          </a:bodyPr>
          <a:lstStyle/>
          <a:p>
            <a:r>
              <a:rPr lang="en-US" dirty="0"/>
              <a:t>Boston</a:t>
            </a:r>
          </a:p>
        </p:txBody>
      </p:sp>
      <p:sp>
        <p:nvSpPr>
          <p:cNvPr id="39" name="TextBox 38">
            <a:extLst>
              <a:ext uri="{FF2B5EF4-FFF2-40B4-BE49-F238E27FC236}">
                <a16:creationId xmlns:a16="http://schemas.microsoft.com/office/drawing/2014/main" id="{74A13021-FF12-4686-B7CF-9E71650463DA}"/>
              </a:ext>
            </a:extLst>
          </p:cNvPr>
          <p:cNvSpPr txBox="1"/>
          <p:nvPr/>
        </p:nvSpPr>
        <p:spPr>
          <a:xfrm>
            <a:off x="6560487" y="2436996"/>
            <a:ext cx="1648107" cy="369332"/>
          </a:xfrm>
          <a:prstGeom prst="rect">
            <a:avLst/>
          </a:prstGeom>
          <a:noFill/>
        </p:spPr>
        <p:txBody>
          <a:bodyPr wrap="square" rtlCol="0">
            <a:spAutoFit/>
          </a:bodyPr>
          <a:lstStyle/>
          <a:p>
            <a:r>
              <a:rPr lang="en-US" dirty="0"/>
              <a:t>New York City</a:t>
            </a:r>
          </a:p>
        </p:txBody>
      </p:sp>
      <p:sp>
        <p:nvSpPr>
          <p:cNvPr id="40" name="TextBox 39">
            <a:extLst>
              <a:ext uri="{FF2B5EF4-FFF2-40B4-BE49-F238E27FC236}">
                <a16:creationId xmlns:a16="http://schemas.microsoft.com/office/drawing/2014/main" id="{D896A3AD-2C8D-4264-A346-6763EDAF2743}"/>
              </a:ext>
            </a:extLst>
          </p:cNvPr>
          <p:cNvSpPr txBox="1"/>
          <p:nvPr/>
        </p:nvSpPr>
        <p:spPr>
          <a:xfrm>
            <a:off x="7606768" y="3661594"/>
            <a:ext cx="1264159" cy="369332"/>
          </a:xfrm>
          <a:prstGeom prst="rect">
            <a:avLst/>
          </a:prstGeom>
          <a:noFill/>
        </p:spPr>
        <p:txBody>
          <a:bodyPr wrap="square" rtlCol="0">
            <a:spAutoFit/>
          </a:bodyPr>
          <a:lstStyle/>
          <a:p>
            <a:r>
              <a:rPr lang="en-US" dirty="0"/>
              <a:t>Pittsburgh</a:t>
            </a:r>
          </a:p>
        </p:txBody>
      </p:sp>
      <p:sp>
        <p:nvSpPr>
          <p:cNvPr id="41" name="TextBox 40">
            <a:extLst>
              <a:ext uri="{FF2B5EF4-FFF2-40B4-BE49-F238E27FC236}">
                <a16:creationId xmlns:a16="http://schemas.microsoft.com/office/drawing/2014/main" id="{0F0D4E43-D61C-4BD4-909C-A9757E0E1C09}"/>
              </a:ext>
            </a:extLst>
          </p:cNvPr>
          <p:cNvSpPr txBox="1"/>
          <p:nvPr/>
        </p:nvSpPr>
        <p:spPr>
          <a:xfrm>
            <a:off x="7384541" y="4129985"/>
            <a:ext cx="1822914" cy="369332"/>
          </a:xfrm>
          <a:prstGeom prst="rect">
            <a:avLst/>
          </a:prstGeom>
          <a:noFill/>
        </p:spPr>
        <p:txBody>
          <a:bodyPr wrap="square" rtlCol="0">
            <a:spAutoFit/>
          </a:bodyPr>
          <a:lstStyle/>
          <a:p>
            <a:r>
              <a:rPr lang="en-US" dirty="0"/>
              <a:t>Washington, DC</a:t>
            </a:r>
          </a:p>
        </p:txBody>
      </p:sp>
    </p:spTree>
    <p:extLst>
      <p:ext uri="{BB962C8B-B14F-4D97-AF65-F5344CB8AC3E}">
        <p14:creationId xmlns:p14="http://schemas.microsoft.com/office/powerpoint/2010/main" val="1960700482"/>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457950" y="6356350"/>
            <a:ext cx="2057400" cy="365125"/>
          </a:xfrm>
        </p:spPr>
        <p:txBody>
          <a:bodyPr vert="horz" lIns="91440" tIns="45720" rIns="91440" bIns="45720" rtlCol="0" anchor="ctr">
            <a:normAutofit/>
          </a:bodyPr>
          <a:lstStyle/>
          <a:p>
            <a:pPr>
              <a:spcAft>
                <a:spcPts val="600"/>
              </a:spcAft>
            </a:pPr>
            <a:fld id="{38327683-8978-6B4B-9130-4A6A841F0549}" type="slidenum">
              <a:rPr lang="en-US" smtClean="0">
                <a:solidFill>
                  <a:schemeClr val="tx1">
                    <a:tint val="75000"/>
                  </a:schemeClr>
                </a:solidFill>
              </a:rPr>
              <a:pPr>
                <a:spcAft>
                  <a:spcPts val="600"/>
                </a:spcAft>
              </a:pPr>
              <a:t>16</a:t>
            </a:fld>
            <a:endParaRPr lang="en-US">
              <a:solidFill>
                <a:schemeClr val="tx1">
                  <a:tint val="75000"/>
                </a:schemeClr>
              </a:solidFill>
            </a:endParaRPr>
          </a:p>
        </p:txBody>
      </p:sp>
      <p:sp>
        <p:nvSpPr>
          <p:cNvPr id="5" name="Title 1">
            <a:extLst>
              <a:ext uri="{FF2B5EF4-FFF2-40B4-BE49-F238E27FC236}">
                <a16:creationId xmlns:a16="http://schemas.microsoft.com/office/drawing/2014/main" id="{D071050E-9F59-41C8-BD99-2BB65F29B362}"/>
              </a:ext>
            </a:extLst>
          </p:cNvPr>
          <p:cNvSpPr>
            <a:spLocks noGrp="1"/>
          </p:cNvSpPr>
          <p:nvPr>
            <p:ph type="title"/>
          </p:nvPr>
        </p:nvSpPr>
        <p:spPr>
          <a:xfrm>
            <a:off x="628650" y="180002"/>
            <a:ext cx="7886700" cy="675007"/>
          </a:xfrm>
        </p:spPr>
        <p:txBody>
          <a:bodyPr/>
          <a:lstStyle/>
          <a:p>
            <a:r>
              <a:rPr lang="en-US" dirty="0"/>
              <a:t>Job Distribution</a:t>
            </a:r>
          </a:p>
        </p:txBody>
      </p:sp>
      <p:pic>
        <p:nvPicPr>
          <p:cNvPr id="3" name="Picture 2">
            <a:extLst>
              <a:ext uri="{FF2B5EF4-FFF2-40B4-BE49-F238E27FC236}">
                <a16:creationId xmlns:a16="http://schemas.microsoft.com/office/drawing/2014/main" id="{1F9763B5-62B0-43DA-8565-637F2EA01750}"/>
              </a:ext>
            </a:extLst>
          </p:cNvPr>
          <p:cNvPicPr>
            <a:picLocks noChangeAspect="1"/>
          </p:cNvPicPr>
          <p:nvPr/>
        </p:nvPicPr>
        <p:blipFill>
          <a:blip r:embed="rId3"/>
          <a:stretch>
            <a:fillRect/>
          </a:stretch>
        </p:blipFill>
        <p:spPr>
          <a:xfrm>
            <a:off x="0" y="1123906"/>
            <a:ext cx="9144000" cy="4610187"/>
          </a:xfrm>
          <a:prstGeom prst="rect">
            <a:avLst/>
          </a:prstGeom>
        </p:spPr>
      </p:pic>
      <p:sp>
        <p:nvSpPr>
          <p:cNvPr id="6" name="Oval 5">
            <a:extLst>
              <a:ext uri="{FF2B5EF4-FFF2-40B4-BE49-F238E27FC236}">
                <a16:creationId xmlns:a16="http://schemas.microsoft.com/office/drawing/2014/main" id="{D1A80A94-62C6-45A5-BAA8-03339A43F1A1}"/>
              </a:ext>
            </a:extLst>
          </p:cNvPr>
          <p:cNvSpPr/>
          <p:nvPr/>
        </p:nvSpPr>
        <p:spPr>
          <a:xfrm>
            <a:off x="512666" y="2707342"/>
            <a:ext cx="274320" cy="274320"/>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861EDACB-1634-43D3-A6C0-A51A4EB9F5D3}"/>
              </a:ext>
            </a:extLst>
          </p:cNvPr>
          <p:cNvSpPr/>
          <p:nvPr/>
        </p:nvSpPr>
        <p:spPr>
          <a:xfrm>
            <a:off x="950030" y="4150660"/>
            <a:ext cx="274320" cy="274320"/>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1D26C4EC-7417-4007-99CF-89B5BAB3C138}"/>
              </a:ext>
            </a:extLst>
          </p:cNvPr>
          <p:cNvSpPr/>
          <p:nvPr/>
        </p:nvSpPr>
        <p:spPr>
          <a:xfrm>
            <a:off x="1358821" y="3995571"/>
            <a:ext cx="274320" cy="274320"/>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FBA6B86D-5FBC-424B-84B0-3BC297364DB9}"/>
              </a:ext>
            </a:extLst>
          </p:cNvPr>
          <p:cNvSpPr/>
          <p:nvPr/>
        </p:nvSpPr>
        <p:spPr>
          <a:xfrm>
            <a:off x="1780160" y="4094184"/>
            <a:ext cx="274320" cy="274320"/>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00FD94E8-9D48-4E40-BD30-4F04196DCE37}"/>
              </a:ext>
            </a:extLst>
          </p:cNvPr>
          <p:cNvSpPr/>
          <p:nvPr/>
        </p:nvSpPr>
        <p:spPr>
          <a:xfrm>
            <a:off x="2201496" y="4085223"/>
            <a:ext cx="274320" cy="274320"/>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28D3367-E93A-492B-9298-EC0DB2163330}"/>
              </a:ext>
            </a:extLst>
          </p:cNvPr>
          <p:cNvSpPr/>
          <p:nvPr/>
        </p:nvSpPr>
        <p:spPr>
          <a:xfrm>
            <a:off x="512666" y="2312894"/>
            <a:ext cx="563099" cy="274320"/>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517</a:t>
            </a:r>
          </a:p>
        </p:txBody>
      </p:sp>
      <p:sp>
        <p:nvSpPr>
          <p:cNvPr id="13" name="Rectangle 12">
            <a:extLst>
              <a:ext uri="{FF2B5EF4-FFF2-40B4-BE49-F238E27FC236}">
                <a16:creationId xmlns:a16="http://schemas.microsoft.com/office/drawing/2014/main" id="{B67179EE-E5F1-4D8A-8EF0-2B710036A544}"/>
              </a:ext>
            </a:extLst>
          </p:cNvPr>
          <p:cNvSpPr/>
          <p:nvPr/>
        </p:nvSpPr>
        <p:spPr>
          <a:xfrm>
            <a:off x="1228165" y="3485500"/>
            <a:ext cx="563099" cy="274320"/>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207</a:t>
            </a:r>
          </a:p>
        </p:txBody>
      </p:sp>
      <p:sp>
        <p:nvSpPr>
          <p:cNvPr id="14" name="Rectangle 13">
            <a:extLst>
              <a:ext uri="{FF2B5EF4-FFF2-40B4-BE49-F238E27FC236}">
                <a16:creationId xmlns:a16="http://schemas.microsoft.com/office/drawing/2014/main" id="{CB1DC437-3C5F-43DD-ADBC-A64F6D795F05}"/>
              </a:ext>
            </a:extLst>
          </p:cNvPr>
          <p:cNvSpPr/>
          <p:nvPr/>
        </p:nvSpPr>
        <p:spPr>
          <a:xfrm>
            <a:off x="1689022" y="3721283"/>
            <a:ext cx="563099" cy="274320"/>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185</a:t>
            </a:r>
          </a:p>
        </p:txBody>
      </p:sp>
      <p:sp>
        <p:nvSpPr>
          <p:cNvPr id="15" name="Rectangle 14">
            <a:extLst>
              <a:ext uri="{FF2B5EF4-FFF2-40B4-BE49-F238E27FC236}">
                <a16:creationId xmlns:a16="http://schemas.microsoft.com/office/drawing/2014/main" id="{ED2EDBCD-7511-4FA3-9537-D451E588D8FB}"/>
              </a:ext>
            </a:extLst>
          </p:cNvPr>
          <p:cNvSpPr/>
          <p:nvPr/>
        </p:nvSpPr>
        <p:spPr>
          <a:xfrm>
            <a:off x="2308002" y="3676455"/>
            <a:ext cx="563099" cy="274320"/>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188</a:t>
            </a:r>
          </a:p>
        </p:txBody>
      </p:sp>
      <p:sp>
        <p:nvSpPr>
          <p:cNvPr id="16" name="Rectangle 15">
            <a:extLst>
              <a:ext uri="{FF2B5EF4-FFF2-40B4-BE49-F238E27FC236}">
                <a16:creationId xmlns:a16="http://schemas.microsoft.com/office/drawing/2014/main" id="{EBDA0F7F-66C9-4C1D-95F1-5F13E188554B}"/>
              </a:ext>
            </a:extLst>
          </p:cNvPr>
          <p:cNvSpPr/>
          <p:nvPr/>
        </p:nvSpPr>
        <p:spPr>
          <a:xfrm>
            <a:off x="628650" y="3858411"/>
            <a:ext cx="563099" cy="274320"/>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170</a:t>
            </a:r>
          </a:p>
        </p:txBody>
      </p:sp>
    </p:spTree>
    <p:extLst>
      <p:ext uri="{BB962C8B-B14F-4D97-AF65-F5344CB8AC3E}">
        <p14:creationId xmlns:p14="http://schemas.microsoft.com/office/powerpoint/2010/main" val="356437759"/>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175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1750"/>
                                  </p:stCondLst>
                                  <p:childTnLst>
                                    <p:set>
                                      <p:cBhvr>
                                        <p:cTn id="8" dur="1" fill="hold">
                                          <p:stCondLst>
                                            <p:cond delay="0"/>
                                          </p:stCondLst>
                                        </p:cTn>
                                        <p:tgtEl>
                                          <p:spTgt spid="12"/>
                                        </p:tgtEl>
                                        <p:attrNameLst>
                                          <p:attrName>style.visibility</p:attrName>
                                        </p:attrNameLst>
                                      </p:cBhvr>
                                      <p:to>
                                        <p:strVal val="visible"/>
                                      </p:to>
                                    </p:set>
                                  </p:childTnLst>
                                </p:cTn>
                              </p:par>
                            </p:childTnLst>
                          </p:cTn>
                        </p:par>
                        <p:par>
                          <p:cTn id="9" fill="hold">
                            <p:stCondLst>
                              <p:cond delay="1750"/>
                            </p:stCondLst>
                            <p:childTnLst>
                              <p:par>
                                <p:cTn id="10" presetID="1" presetClass="entr" presetSubtype="0" fill="hold" grpId="0" nodeType="afterEffect">
                                  <p:stCondLst>
                                    <p:cond delay="7250"/>
                                  </p:stCondLst>
                                  <p:childTnLst>
                                    <p:set>
                                      <p:cBhvr>
                                        <p:cTn id="11" dur="1" fill="hold">
                                          <p:stCondLst>
                                            <p:cond delay="0"/>
                                          </p:stCondLst>
                                        </p:cTn>
                                        <p:tgtEl>
                                          <p:spTgt spid="9"/>
                                        </p:tgtEl>
                                        <p:attrNameLst>
                                          <p:attrName>style.visibility</p:attrName>
                                        </p:attrNameLst>
                                      </p:cBhvr>
                                      <p:to>
                                        <p:strVal val="visible"/>
                                      </p:to>
                                    </p:set>
                                  </p:childTnLst>
                                </p:cTn>
                              </p:par>
                              <p:par>
                                <p:cTn id="12" presetID="1" presetClass="entr" presetSubtype="0" fill="hold" grpId="0" nodeType="withEffect">
                                  <p:stCondLst>
                                    <p:cond delay="7250"/>
                                  </p:stCondLst>
                                  <p:childTnLst>
                                    <p:set>
                                      <p:cBhvr>
                                        <p:cTn id="13" dur="1" fill="hold">
                                          <p:stCondLst>
                                            <p:cond delay="0"/>
                                          </p:stCondLst>
                                        </p:cTn>
                                        <p:tgtEl>
                                          <p:spTgt spid="13"/>
                                        </p:tgtEl>
                                        <p:attrNameLst>
                                          <p:attrName>style.visibility</p:attrName>
                                        </p:attrNameLst>
                                      </p:cBhvr>
                                      <p:to>
                                        <p:strVal val="visible"/>
                                      </p:to>
                                    </p:set>
                                  </p:childTnLst>
                                </p:cTn>
                              </p:par>
                              <p:par>
                                <p:cTn id="14" presetID="1" presetClass="entr" presetSubtype="0" fill="hold" grpId="0" nodeType="withEffect">
                                  <p:stCondLst>
                                    <p:cond delay="8000"/>
                                  </p:stCondLst>
                                  <p:childTnLst>
                                    <p:set>
                                      <p:cBhvr>
                                        <p:cTn id="15" dur="1" fill="hold">
                                          <p:stCondLst>
                                            <p:cond delay="0"/>
                                          </p:stCondLst>
                                        </p:cTn>
                                        <p:tgtEl>
                                          <p:spTgt spid="10"/>
                                        </p:tgtEl>
                                        <p:attrNameLst>
                                          <p:attrName>style.visibility</p:attrName>
                                        </p:attrNameLst>
                                      </p:cBhvr>
                                      <p:to>
                                        <p:strVal val="visible"/>
                                      </p:to>
                                    </p:set>
                                  </p:childTnLst>
                                </p:cTn>
                              </p:par>
                              <p:par>
                                <p:cTn id="16" presetID="1" presetClass="entr" presetSubtype="0" fill="hold" grpId="0" nodeType="withEffect">
                                  <p:stCondLst>
                                    <p:cond delay="8000"/>
                                  </p:stCondLst>
                                  <p:childTnLst>
                                    <p:set>
                                      <p:cBhvr>
                                        <p:cTn id="17" dur="1" fill="hold">
                                          <p:stCondLst>
                                            <p:cond delay="0"/>
                                          </p:stCondLst>
                                        </p:cTn>
                                        <p:tgtEl>
                                          <p:spTgt spid="14"/>
                                        </p:tgtEl>
                                        <p:attrNameLst>
                                          <p:attrName>style.visibility</p:attrName>
                                        </p:attrNameLst>
                                      </p:cBhvr>
                                      <p:to>
                                        <p:strVal val="visible"/>
                                      </p:to>
                                    </p:set>
                                  </p:childTnLst>
                                </p:cTn>
                              </p:par>
                              <p:par>
                                <p:cTn id="18" presetID="1" presetClass="entr" presetSubtype="0" fill="hold" grpId="0" nodeType="withEffect">
                                  <p:stCondLst>
                                    <p:cond delay="8750"/>
                                  </p:stCondLst>
                                  <p:childTnLst>
                                    <p:set>
                                      <p:cBhvr>
                                        <p:cTn id="19" dur="1" fill="hold">
                                          <p:stCondLst>
                                            <p:cond delay="0"/>
                                          </p:stCondLst>
                                        </p:cTn>
                                        <p:tgtEl>
                                          <p:spTgt spid="11"/>
                                        </p:tgtEl>
                                        <p:attrNameLst>
                                          <p:attrName>style.visibility</p:attrName>
                                        </p:attrNameLst>
                                      </p:cBhvr>
                                      <p:to>
                                        <p:strVal val="visible"/>
                                      </p:to>
                                    </p:set>
                                  </p:childTnLst>
                                </p:cTn>
                              </p:par>
                              <p:par>
                                <p:cTn id="20" presetID="1" presetClass="entr" presetSubtype="0" fill="hold" grpId="0" nodeType="withEffect">
                                  <p:stCondLst>
                                    <p:cond delay="8750"/>
                                  </p:stCondLst>
                                  <p:childTnLst>
                                    <p:set>
                                      <p:cBhvr>
                                        <p:cTn id="21" dur="1" fill="hold">
                                          <p:stCondLst>
                                            <p:cond delay="0"/>
                                          </p:stCondLst>
                                        </p:cTn>
                                        <p:tgtEl>
                                          <p:spTgt spid="15"/>
                                        </p:tgtEl>
                                        <p:attrNameLst>
                                          <p:attrName>style.visibility</p:attrName>
                                        </p:attrNameLst>
                                      </p:cBhvr>
                                      <p:to>
                                        <p:strVal val="visible"/>
                                      </p:to>
                                    </p:set>
                                  </p:childTnLst>
                                </p:cTn>
                              </p:par>
                            </p:childTnLst>
                          </p:cTn>
                        </p:par>
                        <p:par>
                          <p:cTn id="22" fill="hold">
                            <p:stCondLst>
                              <p:cond delay="10500"/>
                            </p:stCondLst>
                            <p:childTnLst>
                              <p:par>
                                <p:cTn id="23" presetID="1" presetClass="entr" presetSubtype="0" fill="hold" grpId="0" nodeType="afterEffect">
                                  <p:stCondLst>
                                    <p:cond delay="3750"/>
                                  </p:stCondLst>
                                  <p:childTnLst>
                                    <p:set>
                                      <p:cBhvr>
                                        <p:cTn id="24" dur="1" fill="hold">
                                          <p:stCondLst>
                                            <p:cond delay="0"/>
                                          </p:stCondLst>
                                        </p:cTn>
                                        <p:tgtEl>
                                          <p:spTgt spid="8"/>
                                        </p:tgtEl>
                                        <p:attrNameLst>
                                          <p:attrName>style.visibility</p:attrName>
                                        </p:attrNameLst>
                                      </p:cBhvr>
                                      <p:to>
                                        <p:strVal val="visible"/>
                                      </p:to>
                                    </p:set>
                                  </p:childTnLst>
                                </p:cTn>
                              </p:par>
                              <p:par>
                                <p:cTn id="25" presetID="1" presetClass="entr" presetSubtype="0" fill="hold" grpId="0" nodeType="withEffect">
                                  <p:stCondLst>
                                    <p:cond delay="375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9" grpId="0" animBg="1"/>
      <p:bldP spid="10" grpId="0" animBg="1"/>
      <p:bldP spid="11" grpId="0" animBg="1"/>
      <p:bldP spid="12" grpId="0" animBg="1"/>
      <p:bldP spid="13" grpId="0" animBg="1"/>
      <p:bldP spid="14" grpId="0" animBg="1"/>
      <p:bldP spid="15" grpId="0" animBg="1"/>
      <p:bldP spid="16"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Graphic 14" descr="Questions">
            <a:extLst>
              <a:ext uri="{FF2B5EF4-FFF2-40B4-BE49-F238E27FC236}">
                <a16:creationId xmlns:a16="http://schemas.microsoft.com/office/drawing/2014/main" id="{3D1F0363-0903-467D-8534-77036E3F636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465375" y="2249019"/>
            <a:ext cx="1963875" cy="1963875"/>
          </a:xfrm>
          <a:prstGeom prst="rect">
            <a:avLst/>
          </a:prstGeom>
        </p:spPr>
      </p:pic>
      <p:sp>
        <p:nvSpPr>
          <p:cNvPr id="2" name="Title 1">
            <a:extLst>
              <a:ext uri="{FF2B5EF4-FFF2-40B4-BE49-F238E27FC236}">
                <a16:creationId xmlns:a16="http://schemas.microsoft.com/office/drawing/2014/main" id="{AB1F2F1E-44D5-6A4A-A6A3-A04F20DAEE34}"/>
              </a:ext>
            </a:extLst>
          </p:cNvPr>
          <p:cNvSpPr>
            <a:spLocks noGrp="1"/>
          </p:cNvSpPr>
          <p:nvPr>
            <p:ph type="title"/>
          </p:nvPr>
        </p:nvSpPr>
        <p:spPr/>
        <p:txBody>
          <a:bodyPr/>
          <a:lstStyle/>
          <a:p>
            <a:r>
              <a:rPr lang="en-US" dirty="0"/>
              <a:t>Getting Clean Data</a:t>
            </a:r>
          </a:p>
        </p:txBody>
      </p:sp>
      <p:sp>
        <p:nvSpPr>
          <p:cNvPr id="4" name="Slide Number Placeholder 3">
            <a:extLst>
              <a:ext uri="{FF2B5EF4-FFF2-40B4-BE49-F238E27FC236}">
                <a16:creationId xmlns:a16="http://schemas.microsoft.com/office/drawing/2014/main" id="{E965637B-78B4-CA48-9B6F-1F46D71F0859}"/>
              </a:ext>
            </a:extLst>
          </p:cNvPr>
          <p:cNvSpPr>
            <a:spLocks noGrp="1"/>
          </p:cNvSpPr>
          <p:nvPr>
            <p:ph type="sldNum" sz="quarter" idx="12"/>
          </p:nvPr>
        </p:nvSpPr>
        <p:spPr/>
        <p:txBody>
          <a:bodyPr/>
          <a:lstStyle/>
          <a:p>
            <a:fld id="{38327683-8978-6B4B-9130-4A6A841F0549}" type="slidenum">
              <a:rPr lang="en-US" smtClean="0"/>
              <a:pPr/>
              <a:t>17</a:t>
            </a:fld>
            <a:endParaRPr lang="en-US" dirty="0"/>
          </a:p>
        </p:txBody>
      </p:sp>
      <p:pic>
        <p:nvPicPr>
          <p:cNvPr id="7" name="Picture 6">
            <a:extLst>
              <a:ext uri="{FF2B5EF4-FFF2-40B4-BE49-F238E27FC236}">
                <a16:creationId xmlns:a16="http://schemas.microsoft.com/office/drawing/2014/main" id="{15B94FAE-54D4-4C73-BB91-D6BE8EC321C8}"/>
              </a:ext>
            </a:extLst>
          </p:cNvPr>
          <p:cNvPicPr>
            <a:picLocks noChangeAspect="1"/>
          </p:cNvPicPr>
          <p:nvPr/>
        </p:nvPicPr>
        <p:blipFill rotWithShape="1">
          <a:blip r:embed="rId5"/>
          <a:srcRect t="20348" b="6840"/>
          <a:stretch/>
        </p:blipFill>
        <p:spPr>
          <a:xfrm>
            <a:off x="140424" y="2418336"/>
            <a:ext cx="8863151" cy="162523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9" name="Picture 8">
            <a:extLst>
              <a:ext uri="{FF2B5EF4-FFF2-40B4-BE49-F238E27FC236}">
                <a16:creationId xmlns:a16="http://schemas.microsoft.com/office/drawing/2014/main" id="{978E8094-C37A-4E55-8AE9-C454E9F5E7B2}"/>
              </a:ext>
            </a:extLst>
          </p:cNvPr>
          <p:cNvPicPr>
            <a:picLocks noChangeAspect="1"/>
          </p:cNvPicPr>
          <p:nvPr/>
        </p:nvPicPr>
        <p:blipFill>
          <a:blip r:embed="rId6"/>
          <a:stretch>
            <a:fillRect/>
          </a:stretch>
        </p:blipFill>
        <p:spPr>
          <a:xfrm>
            <a:off x="1236582" y="1326130"/>
            <a:ext cx="6421459" cy="507149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Picture 7">
            <a:extLst>
              <a:ext uri="{FF2B5EF4-FFF2-40B4-BE49-F238E27FC236}">
                <a16:creationId xmlns:a16="http://schemas.microsoft.com/office/drawing/2014/main" id="{B3251691-58CB-46BA-A430-61973E866BF2}"/>
              </a:ext>
            </a:extLst>
          </p:cNvPr>
          <p:cNvPicPr>
            <a:picLocks noChangeAspect="1"/>
          </p:cNvPicPr>
          <p:nvPr/>
        </p:nvPicPr>
        <p:blipFill>
          <a:blip r:embed="rId7"/>
          <a:stretch>
            <a:fillRect/>
          </a:stretch>
        </p:blipFill>
        <p:spPr>
          <a:xfrm>
            <a:off x="1555069" y="1270760"/>
            <a:ext cx="6033860" cy="518223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909970305"/>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700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fltVal val="0"/>
                                          </p:val>
                                        </p:tav>
                                        <p:tav tm="100000">
                                          <p:val>
                                            <p:strVal val="#ppt_w"/>
                                          </p:val>
                                        </p:tav>
                                      </p:tavLst>
                                    </p:anim>
                                    <p:anim calcmode="lin" valueType="num">
                                      <p:cBhvr>
                                        <p:cTn id="8" dur="1000" fill="hold"/>
                                        <p:tgtEl>
                                          <p:spTgt spid="7"/>
                                        </p:tgtEl>
                                        <p:attrNameLst>
                                          <p:attrName>ppt_h</p:attrName>
                                        </p:attrNameLst>
                                      </p:cBhvr>
                                      <p:tavLst>
                                        <p:tav tm="0">
                                          <p:val>
                                            <p:fltVal val="0"/>
                                          </p:val>
                                        </p:tav>
                                        <p:tav tm="100000">
                                          <p:val>
                                            <p:strVal val="#ppt_h"/>
                                          </p:val>
                                        </p:tav>
                                      </p:tavLst>
                                    </p:anim>
                                    <p:anim calcmode="lin" valueType="num">
                                      <p:cBhvr>
                                        <p:cTn id="9" dur="1000" fill="hold"/>
                                        <p:tgtEl>
                                          <p:spTgt spid="7"/>
                                        </p:tgtEl>
                                        <p:attrNameLst>
                                          <p:attrName>style.rotation</p:attrName>
                                        </p:attrNameLst>
                                      </p:cBhvr>
                                      <p:tavLst>
                                        <p:tav tm="0">
                                          <p:val>
                                            <p:fltVal val="90"/>
                                          </p:val>
                                        </p:tav>
                                        <p:tav tm="100000">
                                          <p:val>
                                            <p:fltVal val="0"/>
                                          </p:val>
                                        </p:tav>
                                      </p:tavLst>
                                    </p:anim>
                                    <p:animEffect transition="in" filter="fade">
                                      <p:cBhvr>
                                        <p:cTn id="10" dur="1000"/>
                                        <p:tgtEl>
                                          <p:spTgt spid="7"/>
                                        </p:tgtEl>
                                      </p:cBhvr>
                                    </p:animEffect>
                                  </p:childTnLst>
                                </p:cTn>
                              </p:par>
                            </p:childTnLst>
                          </p:cTn>
                        </p:par>
                        <p:par>
                          <p:cTn id="11" fill="hold">
                            <p:stCondLst>
                              <p:cond delay="8000"/>
                            </p:stCondLst>
                            <p:childTnLst>
                              <p:par>
                                <p:cTn id="12" presetID="31" presetClass="entr" presetSubtype="0" fill="hold" nodeType="afterEffect">
                                  <p:stCondLst>
                                    <p:cond delay="3000"/>
                                  </p:stCondLst>
                                  <p:childTnLst>
                                    <p:set>
                                      <p:cBhvr>
                                        <p:cTn id="13" dur="1" fill="hold">
                                          <p:stCondLst>
                                            <p:cond delay="0"/>
                                          </p:stCondLst>
                                        </p:cTn>
                                        <p:tgtEl>
                                          <p:spTgt spid="9"/>
                                        </p:tgtEl>
                                        <p:attrNameLst>
                                          <p:attrName>style.visibility</p:attrName>
                                        </p:attrNameLst>
                                      </p:cBhvr>
                                      <p:to>
                                        <p:strVal val="visible"/>
                                      </p:to>
                                    </p:set>
                                    <p:anim calcmode="lin" valueType="num">
                                      <p:cBhvr>
                                        <p:cTn id="14" dur="1000" fill="hold"/>
                                        <p:tgtEl>
                                          <p:spTgt spid="9"/>
                                        </p:tgtEl>
                                        <p:attrNameLst>
                                          <p:attrName>ppt_w</p:attrName>
                                        </p:attrNameLst>
                                      </p:cBhvr>
                                      <p:tavLst>
                                        <p:tav tm="0">
                                          <p:val>
                                            <p:fltVal val="0"/>
                                          </p:val>
                                        </p:tav>
                                        <p:tav tm="100000">
                                          <p:val>
                                            <p:strVal val="#ppt_w"/>
                                          </p:val>
                                        </p:tav>
                                      </p:tavLst>
                                    </p:anim>
                                    <p:anim calcmode="lin" valueType="num">
                                      <p:cBhvr>
                                        <p:cTn id="15" dur="1000" fill="hold"/>
                                        <p:tgtEl>
                                          <p:spTgt spid="9"/>
                                        </p:tgtEl>
                                        <p:attrNameLst>
                                          <p:attrName>ppt_h</p:attrName>
                                        </p:attrNameLst>
                                      </p:cBhvr>
                                      <p:tavLst>
                                        <p:tav tm="0">
                                          <p:val>
                                            <p:fltVal val="0"/>
                                          </p:val>
                                        </p:tav>
                                        <p:tav tm="100000">
                                          <p:val>
                                            <p:strVal val="#ppt_h"/>
                                          </p:val>
                                        </p:tav>
                                      </p:tavLst>
                                    </p:anim>
                                    <p:anim calcmode="lin" valueType="num">
                                      <p:cBhvr>
                                        <p:cTn id="16" dur="1000" fill="hold"/>
                                        <p:tgtEl>
                                          <p:spTgt spid="9"/>
                                        </p:tgtEl>
                                        <p:attrNameLst>
                                          <p:attrName>style.rotation</p:attrName>
                                        </p:attrNameLst>
                                      </p:cBhvr>
                                      <p:tavLst>
                                        <p:tav tm="0">
                                          <p:val>
                                            <p:fltVal val="90"/>
                                          </p:val>
                                        </p:tav>
                                        <p:tav tm="100000">
                                          <p:val>
                                            <p:fltVal val="0"/>
                                          </p:val>
                                        </p:tav>
                                      </p:tavLst>
                                    </p:anim>
                                    <p:animEffect transition="in" filter="fade">
                                      <p:cBhvr>
                                        <p:cTn id="17" dur="1000"/>
                                        <p:tgtEl>
                                          <p:spTgt spid="9"/>
                                        </p:tgtEl>
                                      </p:cBhvr>
                                    </p:animEffect>
                                  </p:childTnLst>
                                </p:cTn>
                              </p:par>
                            </p:childTnLst>
                          </p:cTn>
                        </p:par>
                        <p:par>
                          <p:cTn id="18" fill="hold">
                            <p:stCondLst>
                              <p:cond delay="12000"/>
                            </p:stCondLst>
                            <p:childTnLst>
                              <p:par>
                                <p:cTn id="19" presetID="31" presetClass="entr" presetSubtype="0" fill="hold" nodeType="afterEffect">
                                  <p:stCondLst>
                                    <p:cond delay="1000"/>
                                  </p:stCondLst>
                                  <p:childTnLst>
                                    <p:set>
                                      <p:cBhvr>
                                        <p:cTn id="20" dur="1" fill="hold">
                                          <p:stCondLst>
                                            <p:cond delay="0"/>
                                          </p:stCondLst>
                                        </p:cTn>
                                        <p:tgtEl>
                                          <p:spTgt spid="8"/>
                                        </p:tgtEl>
                                        <p:attrNameLst>
                                          <p:attrName>style.visibility</p:attrName>
                                        </p:attrNameLst>
                                      </p:cBhvr>
                                      <p:to>
                                        <p:strVal val="visible"/>
                                      </p:to>
                                    </p:set>
                                    <p:anim calcmode="lin" valueType="num">
                                      <p:cBhvr>
                                        <p:cTn id="21" dur="1000" fill="hold"/>
                                        <p:tgtEl>
                                          <p:spTgt spid="8"/>
                                        </p:tgtEl>
                                        <p:attrNameLst>
                                          <p:attrName>ppt_w</p:attrName>
                                        </p:attrNameLst>
                                      </p:cBhvr>
                                      <p:tavLst>
                                        <p:tav tm="0">
                                          <p:val>
                                            <p:fltVal val="0"/>
                                          </p:val>
                                        </p:tav>
                                        <p:tav tm="100000">
                                          <p:val>
                                            <p:strVal val="#ppt_w"/>
                                          </p:val>
                                        </p:tav>
                                      </p:tavLst>
                                    </p:anim>
                                    <p:anim calcmode="lin" valueType="num">
                                      <p:cBhvr>
                                        <p:cTn id="22" dur="1000" fill="hold"/>
                                        <p:tgtEl>
                                          <p:spTgt spid="8"/>
                                        </p:tgtEl>
                                        <p:attrNameLst>
                                          <p:attrName>ppt_h</p:attrName>
                                        </p:attrNameLst>
                                      </p:cBhvr>
                                      <p:tavLst>
                                        <p:tav tm="0">
                                          <p:val>
                                            <p:fltVal val="0"/>
                                          </p:val>
                                        </p:tav>
                                        <p:tav tm="100000">
                                          <p:val>
                                            <p:strVal val="#ppt_h"/>
                                          </p:val>
                                        </p:tav>
                                      </p:tavLst>
                                    </p:anim>
                                    <p:anim calcmode="lin" valueType="num">
                                      <p:cBhvr>
                                        <p:cTn id="23" dur="1000" fill="hold"/>
                                        <p:tgtEl>
                                          <p:spTgt spid="8"/>
                                        </p:tgtEl>
                                        <p:attrNameLst>
                                          <p:attrName>style.rotation</p:attrName>
                                        </p:attrNameLst>
                                      </p:cBhvr>
                                      <p:tavLst>
                                        <p:tav tm="0">
                                          <p:val>
                                            <p:fltVal val="90"/>
                                          </p:val>
                                        </p:tav>
                                        <p:tav tm="100000">
                                          <p:val>
                                            <p:fltVal val="0"/>
                                          </p:val>
                                        </p:tav>
                                      </p:tavLst>
                                    </p:anim>
                                    <p:animEffect transition="in" filter="fade">
                                      <p:cBhvr>
                                        <p:cTn id="24"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1337" y="1247977"/>
            <a:ext cx="7941325" cy="774489"/>
          </a:xfrm>
        </p:spPr>
        <p:txBody>
          <a:bodyPr anchor="b">
            <a:normAutofit/>
          </a:bodyPr>
          <a:lstStyle/>
          <a:p>
            <a:r>
              <a:rPr lang="en-US" sz="3600" dirty="0"/>
              <a:t>Getting Clean Data</a:t>
            </a:r>
            <a:endParaRPr lang="en-US" sz="3400" dirty="0"/>
          </a:p>
        </p:txBody>
      </p:sp>
      <p:cxnSp>
        <p:nvCxnSpPr>
          <p:cNvPr id="13" name="Straight Connector 12">
            <a:extLst>
              <a:ext uri="{FF2B5EF4-FFF2-40B4-BE49-F238E27FC236}">
                <a16:creationId xmlns:a16="http://schemas.microsoft.com/office/drawing/2014/main" id="{39B7FDC9-F0CE-43A7-9F2A-83DD09DC345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5718" y="2265037"/>
            <a:ext cx="7593759" cy="0"/>
          </a:xfrm>
          <a:prstGeom prst="line">
            <a:avLst/>
          </a:prstGeom>
          <a:ln w="158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4" name="Slide Number Placeholder 3"/>
          <p:cNvSpPr>
            <a:spLocks noGrp="1"/>
          </p:cNvSpPr>
          <p:nvPr>
            <p:ph type="sldNum" sz="quarter" idx="12"/>
          </p:nvPr>
        </p:nvSpPr>
        <p:spPr>
          <a:xfrm>
            <a:off x="7748177" y="6217920"/>
            <a:ext cx="685800" cy="365125"/>
          </a:xfrm>
        </p:spPr>
        <p:txBody>
          <a:bodyPr>
            <a:normAutofit/>
          </a:bodyPr>
          <a:lstStyle/>
          <a:p>
            <a:pPr>
              <a:spcAft>
                <a:spcPts val="600"/>
              </a:spcAft>
            </a:pPr>
            <a:fld id="{38327683-8978-6B4B-9130-4A6A841F0549}" type="slidenum">
              <a:rPr lang="en-US" sz="1000">
                <a:solidFill>
                  <a:prstClr val="black">
                    <a:lumMod val="50000"/>
                    <a:lumOff val="50000"/>
                  </a:prstClr>
                </a:solidFill>
              </a:rPr>
              <a:pPr>
                <a:spcAft>
                  <a:spcPts val="600"/>
                </a:spcAft>
              </a:pPr>
              <a:t>18</a:t>
            </a:fld>
            <a:endParaRPr lang="en-US" sz="1000">
              <a:solidFill>
                <a:prstClr val="black">
                  <a:lumMod val="50000"/>
                  <a:lumOff val="50000"/>
                </a:prstClr>
              </a:solidFill>
            </a:endParaRPr>
          </a:p>
        </p:txBody>
      </p:sp>
      <p:graphicFrame>
        <p:nvGraphicFramePr>
          <p:cNvPr id="21" name="Content Placeholder 20">
            <a:extLst>
              <a:ext uri="{FF2B5EF4-FFF2-40B4-BE49-F238E27FC236}">
                <a16:creationId xmlns:a16="http://schemas.microsoft.com/office/drawing/2014/main" id="{94B46BFC-F8A2-4204-B995-A0423C125174}"/>
              </a:ext>
            </a:extLst>
          </p:cNvPr>
          <p:cNvGraphicFramePr>
            <a:graphicFrameLocks noGrp="1"/>
          </p:cNvGraphicFramePr>
          <p:nvPr>
            <p:ph idx="1"/>
            <p:extLst>
              <p:ext uri="{D42A27DB-BD31-4B8C-83A1-F6EECF244321}">
                <p14:modId xmlns:p14="http://schemas.microsoft.com/office/powerpoint/2010/main" val="3579561580"/>
              </p:ext>
            </p:extLst>
          </p:nvPr>
        </p:nvGraphicFramePr>
        <p:xfrm>
          <a:off x="2421431" y="2305994"/>
          <a:ext cx="4322332" cy="3687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58255850"/>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6500"/>
                                  </p:stCondLst>
                                  <p:childTnLst>
                                    <p:set>
                                      <p:cBhvr>
                                        <p:cTn id="6" dur="1" fill="hold">
                                          <p:stCondLst>
                                            <p:cond delay="0"/>
                                          </p:stCondLst>
                                        </p:cTn>
                                        <p:tgtEl>
                                          <p:spTgt spid="21">
                                            <p:graphicEl>
                                              <a:dgm id="{CCDD20EB-FCC1-47AF-A183-62E024A2B913}"/>
                                            </p:graphicEl>
                                          </p:spTgt>
                                        </p:tgtEl>
                                        <p:attrNameLst>
                                          <p:attrName>style.visibility</p:attrName>
                                        </p:attrNameLst>
                                      </p:cBhvr>
                                      <p:to>
                                        <p:strVal val="visible"/>
                                      </p:to>
                                    </p:set>
                                    <p:anim calcmode="lin" valueType="num">
                                      <p:cBhvr additive="base">
                                        <p:cTn id="7" dur="1500" fill="hold"/>
                                        <p:tgtEl>
                                          <p:spTgt spid="21">
                                            <p:graphicEl>
                                              <a:dgm id="{CCDD20EB-FCC1-47AF-A183-62E024A2B913}"/>
                                            </p:graphicEl>
                                          </p:spTgt>
                                        </p:tgtEl>
                                        <p:attrNameLst>
                                          <p:attrName>ppt_x</p:attrName>
                                        </p:attrNameLst>
                                      </p:cBhvr>
                                      <p:tavLst>
                                        <p:tav tm="0">
                                          <p:val>
                                            <p:strVal val="0-#ppt_w/2"/>
                                          </p:val>
                                        </p:tav>
                                        <p:tav tm="100000">
                                          <p:val>
                                            <p:strVal val="#ppt_x"/>
                                          </p:val>
                                        </p:tav>
                                      </p:tavLst>
                                    </p:anim>
                                    <p:anim calcmode="lin" valueType="num">
                                      <p:cBhvr additive="base">
                                        <p:cTn id="8" dur="1500" fill="hold"/>
                                        <p:tgtEl>
                                          <p:spTgt spid="21">
                                            <p:graphicEl>
                                              <a:dgm id="{CCDD20EB-FCC1-47AF-A183-62E024A2B913}"/>
                                            </p:graphicEl>
                                          </p:spTgt>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6500"/>
                                  </p:stCondLst>
                                  <p:childTnLst>
                                    <p:set>
                                      <p:cBhvr>
                                        <p:cTn id="10" dur="1" fill="hold">
                                          <p:stCondLst>
                                            <p:cond delay="0"/>
                                          </p:stCondLst>
                                        </p:cTn>
                                        <p:tgtEl>
                                          <p:spTgt spid="21">
                                            <p:graphicEl>
                                              <a:dgm id="{DD5A6A0D-97FD-4D13-8387-14474748DA55}"/>
                                            </p:graphicEl>
                                          </p:spTgt>
                                        </p:tgtEl>
                                        <p:attrNameLst>
                                          <p:attrName>style.visibility</p:attrName>
                                        </p:attrNameLst>
                                      </p:cBhvr>
                                      <p:to>
                                        <p:strVal val="visible"/>
                                      </p:to>
                                    </p:set>
                                    <p:anim calcmode="lin" valueType="num">
                                      <p:cBhvr additive="base">
                                        <p:cTn id="11" dur="1500" fill="hold"/>
                                        <p:tgtEl>
                                          <p:spTgt spid="21">
                                            <p:graphicEl>
                                              <a:dgm id="{DD5A6A0D-97FD-4D13-8387-14474748DA55}"/>
                                            </p:graphicEl>
                                          </p:spTgt>
                                        </p:tgtEl>
                                        <p:attrNameLst>
                                          <p:attrName>ppt_x</p:attrName>
                                        </p:attrNameLst>
                                      </p:cBhvr>
                                      <p:tavLst>
                                        <p:tav tm="0">
                                          <p:val>
                                            <p:strVal val="0-#ppt_w/2"/>
                                          </p:val>
                                        </p:tav>
                                        <p:tav tm="100000">
                                          <p:val>
                                            <p:strVal val="#ppt_x"/>
                                          </p:val>
                                        </p:tav>
                                      </p:tavLst>
                                    </p:anim>
                                    <p:anim calcmode="lin" valueType="num">
                                      <p:cBhvr additive="base">
                                        <p:cTn id="12" dur="1500" fill="hold"/>
                                        <p:tgtEl>
                                          <p:spTgt spid="21">
                                            <p:graphicEl>
                                              <a:dgm id="{DD5A6A0D-97FD-4D13-8387-14474748DA55}"/>
                                            </p:graphicEl>
                                          </p:spTgt>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6500"/>
                                  </p:stCondLst>
                                  <p:childTnLst>
                                    <p:set>
                                      <p:cBhvr>
                                        <p:cTn id="14" dur="1" fill="hold">
                                          <p:stCondLst>
                                            <p:cond delay="0"/>
                                          </p:stCondLst>
                                        </p:cTn>
                                        <p:tgtEl>
                                          <p:spTgt spid="21">
                                            <p:graphicEl>
                                              <a:dgm id="{C8F90865-EC43-4805-9A38-39E14DEBB61F}"/>
                                            </p:graphicEl>
                                          </p:spTgt>
                                        </p:tgtEl>
                                        <p:attrNameLst>
                                          <p:attrName>style.visibility</p:attrName>
                                        </p:attrNameLst>
                                      </p:cBhvr>
                                      <p:to>
                                        <p:strVal val="visible"/>
                                      </p:to>
                                    </p:set>
                                    <p:anim calcmode="lin" valueType="num">
                                      <p:cBhvr additive="base">
                                        <p:cTn id="15" dur="1500" fill="hold"/>
                                        <p:tgtEl>
                                          <p:spTgt spid="21">
                                            <p:graphicEl>
                                              <a:dgm id="{C8F90865-EC43-4805-9A38-39E14DEBB61F}"/>
                                            </p:graphicEl>
                                          </p:spTgt>
                                        </p:tgtEl>
                                        <p:attrNameLst>
                                          <p:attrName>ppt_x</p:attrName>
                                        </p:attrNameLst>
                                      </p:cBhvr>
                                      <p:tavLst>
                                        <p:tav tm="0">
                                          <p:val>
                                            <p:strVal val="0-#ppt_w/2"/>
                                          </p:val>
                                        </p:tav>
                                        <p:tav tm="100000">
                                          <p:val>
                                            <p:strVal val="#ppt_x"/>
                                          </p:val>
                                        </p:tav>
                                      </p:tavLst>
                                    </p:anim>
                                    <p:anim calcmode="lin" valueType="num">
                                      <p:cBhvr additive="base">
                                        <p:cTn id="16" dur="1500" fill="hold"/>
                                        <p:tgtEl>
                                          <p:spTgt spid="21">
                                            <p:graphicEl>
                                              <a:dgm id="{C8F90865-EC43-4805-9A38-39E14DEBB61F}"/>
                                            </p:graphicEl>
                                          </p:spTgt>
                                        </p:tgtEl>
                                        <p:attrNameLst>
                                          <p:attrName>ppt_y</p:attrName>
                                        </p:attrNameLst>
                                      </p:cBhvr>
                                      <p:tavLst>
                                        <p:tav tm="0">
                                          <p:val>
                                            <p:strVal val="#ppt_y"/>
                                          </p:val>
                                        </p:tav>
                                        <p:tav tm="100000">
                                          <p:val>
                                            <p:strVal val="#ppt_y"/>
                                          </p:val>
                                        </p:tav>
                                      </p:tavLst>
                                    </p:anim>
                                  </p:childTnLst>
                                </p:cTn>
                              </p:par>
                            </p:childTnLst>
                          </p:cTn>
                        </p:par>
                        <p:par>
                          <p:cTn id="17" fill="hold">
                            <p:stCondLst>
                              <p:cond delay="8000"/>
                            </p:stCondLst>
                            <p:childTnLst>
                              <p:par>
                                <p:cTn id="18" presetID="2" presetClass="entr" presetSubtype="8" fill="hold" grpId="0" nodeType="afterEffect">
                                  <p:stCondLst>
                                    <p:cond delay="0"/>
                                  </p:stCondLst>
                                  <p:childTnLst>
                                    <p:set>
                                      <p:cBhvr>
                                        <p:cTn id="19" dur="1" fill="hold">
                                          <p:stCondLst>
                                            <p:cond delay="0"/>
                                          </p:stCondLst>
                                        </p:cTn>
                                        <p:tgtEl>
                                          <p:spTgt spid="21">
                                            <p:graphicEl>
                                              <a:dgm id="{7C7B2066-DB3C-412B-87EF-C88AD7A23C12}"/>
                                            </p:graphicEl>
                                          </p:spTgt>
                                        </p:tgtEl>
                                        <p:attrNameLst>
                                          <p:attrName>style.visibility</p:attrName>
                                        </p:attrNameLst>
                                      </p:cBhvr>
                                      <p:to>
                                        <p:strVal val="visible"/>
                                      </p:to>
                                    </p:set>
                                    <p:anim calcmode="lin" valueType="num">
                                      <p:cBhvr additive="base">
                                        <p:cTn id="20" dur="1500" fill="hold"/>
                                        <p:tgtEl>
                                          <p:spTgt spid="21">
                                            <p:graphicEl>
                                              <a:dgm id="{7C7B2066-DB3C-412B-87EF-C88AD7A23C12}"/>
                                            </p:graphicEl>
                                          </p:spTgt>
                                        </p:tgtEl>
                                        <p:attrNameLst>
                                          <p:attrName>ppt_x</p:attrName>
                                        </p:attrNameLst>
                                      </p:cBhvr>
                                      <p:tavLst>
                                        <p:tav tm="0">
                                          <p:val>
                                            <p:strVal val="0-#ppt_w/2"/>
                                          </p:val>
                                        </p:tav>
                                        <p:tav tm="100000">
                                          <p:val>
                                            <p:strVal val="#ppt_x"/>
                                          </p:val>
                                        </p:tav>
                                      </p:tavLst>
                                    </p:anim>
                                    <p:anim calcmode="lin" valueType="num">
                                      <p:cBhvr additive="base">
                                        <p:cTn id="21" dur="1500" fill="hold"/>
                                        <p:tgtEl>
                                          <p:spTgt spid="21">
                                            <p:graphicEl>
                                              <a:dgm id="{7C7B2066-DB3C-412B-87EF-C88AD7A23C12}"/>
                                            </p:graphicEl>
                                          </p:spTgt>
                                        </p:tgtEl>
                                        <p:attrNameLst>
                                          <p:attrName>ppt_y</p:attrName>
                                        </p:attrNameLst>
                                      </p:cBhvr>
                                      <p:tavLst>
                                        <p:tav tm="0">
                                          <p:val>
                                            <p:strVal val="#ppt_y"/>
                                          </p:val>
                                        </p:tav>
                                        <p:tav tm="100000">
                                          <p:val>
                                            <p:strVal val="#ppt_y"/>
                                          </p:val>
                                        </p:tav>
                                      </p:tavLst>
                                    </p:anim>
                                  </p:childTnLst>
                                </p:cTn>
                              </p:par>
                              <p:par>
                                <p:cTn id="22" presetID="2" presetClass="entr" presetSubtype="8" fill="hold" grpId="0" nodeType="withEffect">
                                  <p:stCondLst>
                                    <p:cond delay="0"/>
                                  </p:stCondLst>
                                  <p:childTnLst>
                                    <p:set>
                                      <p:cBhvr>
                                        <p:cTn id="23" dur="1" fill="hold">
                                          <p:stCondLst>
                                            <p:cond delay="0"/>
                                          </p:stCondLst>
                                        </p:cTn>
                                        <p:tgtEl>
                                          <p:spTgt spid="21">
                                            <p:graphicEl>
                                              <a:dgm id="{28A4A3DF-C801-49B8-8F5D-9A845ECB8895}"/>
                                            </p:graphicEl>
                                          </p:spTgt>
                                        </p:tgtEl>
                                        <p:attrNameLst>
                                          <p:attrName>style.visibility</p:attrName>
                                        </p:attrNameLst>
                                      </p:cBhvr>
                                      <p:to>
                                        <p:strVal val="visible"/>
                                      </p:to>
                                    </p:set>
                                    <p:anim calcmode="lin" valueType="num">
                                      <p:cBhvr additive="base">
                                        <p:cTn id="24" dur="1500" fill="hold"/>
                                        <p:tgtEl>
                                          <p:spTgt spid="21">
                                            <p:graphicEl>
                                              <a:dgm id="{28A4A3DF-C801-49B8-8F5D-9A845ECB8895}"/>
                                            </p:graphicEl>
                                          </p:spTgt>
                                        </p:tgtEl>
                                        <p:attrNameLst>
                                          <p:attrName>ppt_x</p:attrName>
                                        </p:attrNameLst>
                                      </p:cBhvr>
                                      <p:tavLst>
                                        <p:tav tm="0">
                                          <p:val>
                                            <p:strVal val="0-#ppt_w/2"/>
                                          </p:val>
                                        </p:tav>
                                        <p:tav tm="100000">
                                          <p:val>
                                            <p:strVal val="#ppt_x"/>
                                          </p:val>
                                        </p:tav>
                                      </p:tavLst>
                                    </p:anim>
                                    <p:anim calcmode="lin" valueType="num">
                                      <p:cBhvr additive="base">
                                        <p:cTn id="25" dur="1500" fill="hold"/>
                                        <p:tgtEl>
                                          <p:spTgt spid="21">
                                            <p:graphicEl>
                                              <a:dgm id="{28A4A3DF-C801-49B8-8F5D-9A845ECB8895}"/>
                                            </p:graphicEl>
                                          </p:spTgt>
                                        </p:tgtEl>
                                        <p:attrNameLst>
                                          <p:attrName>ppt_y</p:attrName>
                                        </p:attrNameLst>
                                      </p:cBhvr>
                                      <p:tavLst>
                                        <p:tav tm="0">
                                          <p:val>
                                            <p:strVal val="#ppt_y"/>
                                          </p:val>
                                        </p:tav>
                                        <p:tav tm="100000">
                                          <p:val>
                                            <p:strVal val="#ppt_y"/>
                                          </p:val>
                                        </p:tav>
                                      </p:tavLst>
                                    </p:anim>
                                  </p:childTnLst>
                                </p:cTn>
                              </p:par>
                            </p:childTnLst>
                          </p:cTn>
                        </p:par>
                        <p:par>
                          <p:cTn id="26" fill="hold">
                            <p:stCondLst>
                              <p:cond delay="9500"/>
                            </p:stCondLst>
                            <p:childTnLst>
                              <p:par>
                                <p:cTn id="27" presetID="2" presetClass="entr" presetSubtype="8" fill="hold" grpId="0" nodeType="afterEffect">
                                  <p:stCondLst>
                                    <p:cond delay="0"/>
                                  </p:stCondLst>
                                  <p:childTnLst>
                                    <p:set>
                                      <p:cBhvr>
                                        <p:cTn id="28" dur="1" fill="hold">
                                          <p:stCondLst>
                                            <p:cond delay="0"/>
                                          </p:stCondLst>
                                        </p:cTn>
                                        <p:tgtEl>
                                          <p:spTgt spid="21">
                                            <p:graphicEl>
                                              <a:dgm id="{0748129D-0FAE-49DE-A6B6-6BA6C10F1FF6}"/>
                                            </p:graphicEl>
                                          </p:spTgt>
                                        </p:tgtEl>
                                        <p:attrNameLst>
                                          <p:attrName>style.visibility</p:attrName>
                                        </p:attrNameLst>
                                      </p:cBhvr>
                                      <p:to>
                                        <p:strVal val="visible"/>
                                      </p:to>
                                    </p:set>
                                    <p:anim calcmode="lin" valueType="num">
                                      <p:cBhvr additive="base">
                                        <p:cTn id="29" dur="1500" fill="hold"/>
                                        <p:tgtEl>
                                          <p:spTgt spid="21">
                                            <p:graphicEl>
                                              <a:dgm id="{0748129D-0FAE-49DE-A6B6-6BA6C10F1FF6}"/>
                                            </p:graphicEl>
                                          </p:spTgt>
                                        </p:tgtEl>
                                        <p:attrNameLst>
                                          <p:attrName>ppt_x</p:attrName>
                                        </p:attrNameLst>
                                      </p:cBhvr>
                                      <p:tavLst>
                                        <p:tav tm="0">
                                          <p:val>
                                            <p:strVal val="0-#ppt_w/2"/>
                                          </p:val>
                                        </p:tav>
                                        <p:tav tm="100000">
                                          <p:val>
                                            <p:strVal val="#ppt_x"/>
                                          </p:val>
                                        </p:tav>
                                      </p:tavLst>
                                    </p:anim>
                                    <p:anim calcmode="lin" valueType="num">
                                      <p:cBhvr additive="base">
                                        <p:cTn id="30" dur="1500" fill="hold"/>
                                        <p:tgtEl>
                                          <p:spTgt spid="21">
                                            <p:graphicEl>
                                              <a:dgm id="{0748129D-0FAE-49DE-A6B6-6BA6C10F1FF6}"/>
                                            </p:graphicEl>
                                          </p:spTgt>
                                        </p:tgtEl>
                                        <p:attrNameLst>
                                          <p:attrName>ppt_y</p:attrName>
                                        </p:attrNameLst>
                                      </p:cBhvr>
                                      <p:tavLst>
                                        <p:tav tm="0">
                                          <p:val>
                                            <p:strVal val="#ppt_y"/>
                                          </p:val>
                                        </p:tav>
                                        <p:tav tm="100000">
                                          <p:val>
                                            <p:strVal val="#ppt_y"/>
                                          </p:val>
                                        </p:tav>
                                      </p:tavLst>
                                    </p:anim>
                                  </p:childTnLst>
                                </p:cTn>
                              </p:par>
                              <p:par>
                                <p:cTn id="31" presetID="2" presetClass="entr" presetSubtype="8" fill="hold" grpId="0" nodeType="withEffect">
                                  <p:stCondLst>
                                    <p:cond delay="0"/>
                                  </p:stCondLst>
                                  <p:childTnLst>
                                    <p:set>
                                      <p:cBhvr>
                                        <p:cTn id="32" dur="1" fill="hold">
                                          <p:stCondLst>
                                            <p:cond delay="0"/>
                                          </p:stCondLst>
                                        </p:cTn>
                                        <p:tgtEl>
                                          <p:spTgt spid="21">
                                            <p:graphicEl>
                                              <a:dgm id="{844AB14F-8F98-49F0-B684-9B0F2DA96F6F}"/>
                                            </p:graphicEl>
                                          </p:spTgt>
                                        </p:tgtEl>
                                        <p:attrNameLst>
                                          <p:attrName>style.visibility</p:attrName>
                                        </p:attrNameLst>
                                      </p:cBhvr>
                                      <p:to>
                                        <p:strVal val="visible"/>
                                      </p:to>
                                    </p:set>
                                    <p:anim calcmode="lin" valueType="num">
                                      <p:cBhvr additive="base">
                                        <p:cTn id="33" dur="1500" fill="hold"/>
                                        <p:tgtEl>
                                          <p:spTgt spid="21">
                                            <p:graphicEl>
                                              <a:dgm id="{844AB14F-8F98-49F0-B684-9B0F2DA96F6F}"/>
                                            </p:graphicEl>
                                          </p:spTgt>
                                        </p:tgtEl>
                                        <p:attrNameLst>
                                          <p:attrName>ppt_x</p:attrName>
                                        </p:attrNameLst>
                                      </p:cBhvr>
                                      <p:tavLst>
                                        <p:tav tm="0">
                                          <p:val>
                                            <p:strVal val="0-#ppt_w/2"/>
                                          </p:val>
                                        </p:tav>
                                        <p:tav tm="100000">
                                          <p:val>
                                            <p:strVal val="#ppt_x"/>
                                          </p:val>
                                        </p:tav>
                                      </p:tavLst>
                                    </p:anim>
                                    <p:anim calcmode="lin" valueType="num">
                                      <p:cBhvr additive="base">
                                        <p:cTn id="34" dur="1500" fill="hold"/>
                                        <p:tgtEl>
                                          <p:spTgt spid="21">
                                            <p:graphicEl>
                                              <a:dgm id="{844AB14F-8F98-49F0-B684-9B0F2DA96F6F}"/>
                                            </p:graphicEl>
                                          </p:spTgt>
                                        </p:tgtEl>
                                        <p:attrNameLst>
                                          <p:attrName>ppt_y</p:attrName>
                                        </p:attrNameLst>
                                      </p:cBhvr>
                                      <p:tavLst>
                                        <p:tav tm="0">
                                          <p:val>
                                            <p:strVal val="#ppt_y"/>
                                          </p:val>
                                        </p:tav>
                                        <p:tav tm="100000">
                                          <p:val>
                                            <p:strVal val="#ppt_y"/>
                                          </p:val>
                                        </p:tav>
                                      </p:tavLst>
                                    </p:anim>
                                  </p:childTnLst>
                                </p:cTn>
                              </p:par>
                            </p:childTnLst>
                          </p:cTn>
                        </p:par>
                        <p:par>
                          <p:cTn id="35" fill="hold">
                            <p:stCondLst>
                              <p:cond delay="11000"/>
                            </p:stCondLst>
                            <p:childTnLst>
                              <p:par>
                                <p:cTn id="36" presetID="2" presetClass="entr" presetSubtype="8" fill="hold" grpId="0" nodeType="afterEffect">
                                  <p:stCondLst>
                                    <p:cond delay="0"/>
                                  </p:stCondLst>
                                  <p:childTnLst>
                                    <p:set>
                                      <p:cBhvr>
                                        <p:cTn id="37" dur="1" fill="hold">
                                          <p:stCondLst>
                                            <p:cond delay="0"/>
                                          </p:stCondLst>
                                        </p:cTn>
                                        <p:tgtEl>
                                          <p:spTgt spid="21">
                                            <p:graphicEl>
                                              <a:dgm id="{0AB7B574-6C9F-4CCA-9CC3-E17E91DCACF6}"/>
                                            </p:graphicEl>
                                          </p:spTgt>
                                        </p:tgtEl>
                                        <p:attrNameLst>
                                          <p:attrName>style.visibility</p:attrName>
                                        </p:attrNameLst>
                                      </p:cBhvr>
                                      <p:to>
                                        <p:strVal val="visible"/>
                                      </p:to>
                                    </p:set>
                                    <p:anim calcmode="lin" valueType="num">
                                      <p:cBhvr additive="base">
                                        <p:cTn id="38" dur="1500" fill="hold"/>
                                        <p:tgtEl>
                                          <p:spTgt spid="21">
                                            <p:graphicEl>
                                              <a:dgm id="{0AB7B574-6C9F-4CCA-9CC3-E17E91DCACF6}"/>
                                            </p:graphicEl>
                                          </p:spTgt>
                                        </p:tgtEl>
                                        <p:attrNameLst>
                                          <p:attrName>ppt_x</p:attrName>
                                        </p:attrNameLst>
                                      </p:cBhvr>
                                      <p:tavLst>
                                        <p:tav tm="0">
                                          <p:val>
                                            <p:strVal val="0-#ppt_w/2"/>
                                          </p:val>
                                        </p:tav>
                                        <p:tav tm="100000">
                                          <p:val>
                                            <p:strVal val="#ppt_x"/>
                                          </p:val>
                                        </p:tav>
                                      </p:tavLst>
                                    </p:anim>
                                    <p:anim calcmode="lin" valueType="num">
                                      <p:cBhvr additive="base">
                                        <p:cTn id="39" dur="1500" fill="hold"/>
                                        <p:tgtEl>
                                          <p:spTgt spid="21">
                                            <p:graphicEl>
                                              <a:dgm id="{0AB7B574-6C9F-4CCA-9CC3-E17E91DCACF6}"/>
                                            </p:graphicEl>
                                          </p:spTgt>
                                        </p:tgtEl>
                                        <p:attrNameLst>
                                          <p:attrName>ppt_y</p:attrName>
                                        </p:attrNameLst>
                                      </p:cBhvr>
                                      <p:tavLst>
                                        <p:tav tm="0">
                                          <p:val>
                                            <p:strVal val="#ppt_y"/>
                                          </p:val>
                                        </p:tav>
                                        <p:tav tm="100000">
                                          <p:val>
                                            <p:strVal val="#ppt_y"/>
                                          </p:val>
                                        </p:tav>
                                      </p:tavLst>
                                    </p:anim>
                                  </p:childTnLst>
                                </p:cTn>
                              </p:par>
                              <p:par>
                                <p:cTn id="40" presetID="2" presetClass="entr" presetSubtype="8" fill="hold" grpId="0" nodeType="withEffect">
                                  <p:stCondLst>
                                    <p:cond delay="0"/>
                                  </p:stCondLst>
                                  <p:childTnLst>
                                    <p:set>
                                      <p:cBhvr>
                                        <p:cTn id="41" dur="1" fill="hold">
                                          <p:stCondLst>
                                            <p:cond delay="0"/>
                                          </p:stCondLst>
                                        </p:cTn>
                                        <p:tgtEl>
                                          <p:spTgt spid="21">
                                            <p:graphicEl>
                                              <a:dgm id="{C6083D74-CC5A-4A72-AAC1-052BA96062E7}"/>
                                            </p:graphicEl>
                                          </p:spTgt>
                                        </p:tgtEl>
                                        <p:attrNameLst>
                                          <p:attrName>style.visibility</p:attrName>
                                        </p:attrNameLst>
                                      </p:cBhvr>
                                      <p:to>
                                        <p:strVal val="visible"/>
                                      </p:to>
                                    </p:set>
                                    <p:anim calcmode="lin" valueType="num">
                                      <p:cBhvr additive="base">
                                        <p:cTn id="42" dur="1500" fill="hold"/>
                                        <p:tgtEl>
                                          <p:spTgt spid="21">
                                            <p:graphicEl>
                                              <a:dgm id="{C6083D74-CC5A-4A72-AAC1-052BA96062E7}"/>
                                            </p:graphicEl>
                                          </p:spTgt>
                                        </p:tgtEl>
                                        <p:attrNameLst>
                                          <p:attrName>ppt_x</p:attrName>
                                        </p:attrNameLst>
                                      </p:cBhvr>
                                      <p:tavLst>
                                        <p:tav tm="0">
                                          <p:val>
                                            <p:strVal val="0-#ppt_w/2"/>
                                          </p:val>
                                        </p:tav>
                                        <p:tav tm="100000">
                                          <p:val>
                                            <p:strVal val="#ppt_x"/>
                                          </p:val>
                                        </p:tav>
                                      </p:tavLst>
                                    </p:anim>
                                    <p:anim calcmode="lin" valueType="num">
                                      <p:cBhvr additive="base">
                                        <p:cTn id="43" dur="1500" fill="hold"/>
                                        <p:tgtEl>
                                          <p:spTgt spid="21">
                                            <p:graphicEl>
                                              <a:dgm id="{C6083D74-CC5A-4A72-AAC1-052BA96062E7}"/>
                                            </p:graphicEl>
                                          </p:spTgt>
                                        </p:tgtEl>
                                        <p:attrNameLst>
                                          <p:attrName>ppt_y</p:attrName>
                                        </p:attrNameLst>
                                      </p:cBhvr>
                                      <p:tavLst>
                                        <p:tav tm="0">
                                          <p:val>
                                            <p:strVal val="#ppt_y"/>
                                          </p:val>
                                        </p:tav>
                                        <p:tav tm="100000">
                                          <p:val>
                                            <p:strVal val="#ppt_y"/>
                                          </p:val>
                                        </p:tav>
                                      </p:tavLst>
                                    </p:anim>
                                  </p:childTnLst>
                                </p:cTn>
                              </p:par>
                            </p:childTnLst>
                          </p:cTn>
                        </p:par>
                        <p:par>
                          <p:cTn id="44" fill="hold">
                            <p:stCondLst>
                              <p:cond delay="12500"/>
                            </p:stCondLst>
                            <p:childTnLst>
                              <p:par>
                                <p:cTn id="45" presetID="2" presetClass="entr" presetSubtype="8" fill="hold" grpId="0" nodeType="afterEffect">
                                  <p:stCondLst>
                                    <p:cond delay="0"/>
                                  </p:stCondLst>
                                  <p:childTnLst>
                                    <p:set>
                                      <p:cBhvr>
                                        <p:cTn id="46" dur="1" fill="hold">
                                          <p:stCondLst>
                                            <p:cond delay="0"/>
                                          </p:stCondLst>
                                        </p:cTn>
                                        <p:tgtEl>
                                          <p:spTgt spid="21">
                                            <p:graphicEl>
                                              <a:dgm id="{C3FFDC18-8392-4B09-9100-D518FD50A23D}"/>
                                            </p:graphicEl>
                                          </p:spTgt>
                                        </p:tgtEl>
                                        <p:attrNameLst>
                                          <p:attrName>style.visibility</p:attrName>
                                        </p:attrNameLst>
                                      </p:cBhvr>
                                      <p:to>
                                        <p:strVal val="visible"/>
                                      </p:to>
                                    </p:set>
                                    <p:anim calcmode="lin" valueType="num">
                                      <p:cBhvr additive="base">
                                        <p:cTn id="47" dur="1500" fill="hold"/>
                                        <p:tgtEl>
                                          <p:spTgt spid="21">
                                            <p:graphicEl>
                                              <a:dgm id="{C3FFDC18-8392-4B09-9100-D518FD50A23D}"/>
                                            </p:graphicEl>
                                          </p:spTgt>
                                        </p:tgtEl>
                                        <p:attrNameLst>
                                          <p:attrName>ppt_x</p:attrName>
                                        </p:attrNameLst>
                                      </p:cBhvr>
                                      <p:tavLst>
                                        <p:tav tm="0">
                                          <p:val>
                                            <p:strVal val="0-#ppt_w/2"/>
                                          </p:val>
                                        </p:tav>
                                        <p:tav tm="100000">
                                          <p:val>
                                            <p:strVal val="#ppt_x"/>
                                          </p:val>
                                        </p:tav>
                                      </p:tavLst>
                                    </p:anim>
                                    <p:anim calcmode="lin" valueType="num">
                                      <p:cBhvr additive="base">
                                        <p:cTn id="48" dur="1500" fill="hold"/>
                                        <p:tgtEl>
                                          <p:spTgt spid="21">
                                            <p:graphicEl>
                                              <a:dgm id="{C3FFDC18-8392-4B09-9100-D518FD50A23D}"/>
                                            </p:graphicEl>
                                          </p:spTgt>
                                        </p:tgtEl>
                                        <p:attrNameLst>
                                          <p:attrName>ppt_y</p:attrName>
                                        </p:attrNameLst>
                                      </p:cBhvr>
                                      <p:tavLst>
                                        <p:tav tm="0">
                                          <p:val>
                                            <p:strVal val="#ppt_y"/>
                                          </p:val>
                                        </p:tav>
                                        <p:tav tm="100000">
                                          <p:val>
                                            <p:strVal val="#ppt_y"/>
                                          </p:val>
                                        </p:tav>
                                      </p:tavLst>
                                    </p:anim>
                                  </p:childTnLst>
                                </p:cTn>
                              </p:par>
                              <p:par>
                                <p:cTn id="49" presetID="2" presetClass="entr" presetSubtype="8" fill="hold" grpId="0" nodeType="withEffect">
                                  <p:stCondLst>
                                    <p:cond delay="0"/>
                                  </p:stCondLst>
                                  <p:childTnLst>
                                    <p:set>
                                      <p:cBhvr>
                                        <p:cTn id="50" dur="1" fill="hold">
                                          <p:stCondLst>
                                            <p:cond delay="0"/>
                                          </p:stCondLst>
                                        </p:cTn>
                                        <p:tgtEl>
                                          <p:spTgt spid="21">
                                            <p:graphicEl>
                                              <a:dgm id="{0F1F8C66-311D-4A7B-B733-6487CC951E02}"/>
                                            </p:graphicEl>
                                          </p:spTgt>
                                        </p:tgtEl>
                                        <p:attrNameLst>
                                          <p:attrName>style.visibility</p:attrName>
                                        </p:attrNameLst>
                                      </p:cBhvr>
                                      <p:to>
                                        <p:strVal val="visible"/>
                                      </p:to>
                                    </p:set>
                                    <p:anim calcmode="lin" valueType="num">
                                      <p:cBhvr additive="base">
                                        <p:cTn id="51" dur="1500" fill="hold"/>
                                        <p:tgtEl>
                                          <p:spTgt spid="21">
                                            <p:graphicEl>
                                              <a:dgm id="{0F1F8C66-311D-4A7B-B733-6487CC951E02}"/>
                                            </p:graphicEl>
                                          </p:spTgt>
                                        </p:tgtEl>
                                        <p:attrNameLst>
                                          <p:attrName>ppt_x</p:attrName>
                                        </p:attrNameLst>
                                      </p:cBhvr>
                                      <p:tavLst>
                                        <p:tav tm="0">
                                          <p:val>
                                            <p:strVal val="0-#ppt_w/2"/>
                                          </p:val>
                                        </p:tav>
                                        <p:tav tm="100000">
                                          <p:val>
                                            <p:strVal val="#ppt_x"/>
                                          </p:val>
                                        </p:tav>
                                      </p:tavLst>
                                    </p:anim>
                                    <p:anim calcmode="lin" valueType="num">
                                      <p:cBhvr additive="base">
                                        <p:cTn id="52" dur="1500" fill="hold"/>
                                        <p:tgtEl>
                                          <p:spTgt spid="21">
                                            <p:graphicEl>
                                              <a:dgm id="{0F1F8C66-311D-4A7B-B733-6487CC951E02}"/>
                                            </p:graphic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1" grpId="0" uiExpand="1">
        <p:bldSub>
          <a:bldDgm bld="one"/>
        </p:bldSub>
      </p:bldGraphic>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we solved it: NLP Pipeline</a:t>
            </a:r>
          </a:p>
        </p:txBody>
      </p:sp>
      <p:sp>
        <p:nvSpPr>
          <p:cNvPr id="4" name="Slide Number Placeholder 3"/>
          <p:cNvSpPr>
            <a:spLocks noGrp="1"/>
          </p:cNvSpPr>
          <p:nvPr>
            <p:ph type="sldNum" sz="quarter" idx="12"/>
          </p:nvPr>
        </p:nvSpPr>
        <p:spPr/>
        <p:txBody>
          <a:bodyPr/>
          <a:lstStyle/>
          <a:p>
            <a:fld id="{38327683-8978-6B4B-9130-4A6A841F0549}" type="slidenum">
              <a:rPr lang="en-US" smtClean="0"/>
              <a:t>19</a:t>
            </a:fld>
            <a:endParaRPr lang="en-US" dirty="0"/>
          </a:p>
        </p:txBody>
      </p:sp>
      <p:pic>
        <p:nvPicPr>
          <p:cNvPr id="32" name="Content Placeholder 31" descr="A close up of a sign&#10;&#10;Description automatically generated">
            <a:extLst>
              <a:ext uri="{FF2B5EF4-FFF2-40B4-BE49-F238E27FC236}">
                <a16:creationId xmlns:a16="http://schemas.microsoft.com/office/drawing/2014/main" id="{F5B18AEA-78F5-4A77-A440-0AC34CD7D4C8}"/>
              </a:ext>
            </a:extLst>
          </p:cNvPr>
          <p:cNvPicPr>
            <a:picLocks noGrp="1" noChangeAspect="1"/>
          </p:cNvPicPr>
          <p:nvPr>
            <p:ph idx="1"/>
          </p:nvPr>
        </p:nvPicPr>
        <p:blipFill>
          <a:blip r:embed="rId3">
            <a:extLst>
              <a:ext uri="{837473B0-CC2E-450A-ABE3-18F120FF3D39}">
                <a1611:picAttrSrcUrl xmlns:a1611="http://schemas.microsoft.com/office/drawing/2016/11/main" r:id="rId4"/>
              </a:ext>
            </a:extLst>
          </a:blip>
          <a:stretch>
            <a:fillRect/>
          </a:stretch>
        </p:blipFill>
        <p:spPr>
          <a:xfrm>
            <a:off x="628650" y="3223886"/>
            <a:ext cx="1699419" cy="1699419"/>
          </a:xfrm>
        </p:spPr>
      </p:pic>
      <p:sp>
        <p:nvSpPr>
          <p:cNvPr id="33" name="TextBox 32">
            <a:extLst>
              <a:ext uri="{FF2B5EF4-FFF2-40B4-BE49-F238E27FC236}">
                <a16:creationId xmlns:a16="http://schemas.microsoft.com/office/drawing/2014/main" id="{F3567814-42BE-4303-813E-5BF00355ADD3}"/>
              </a:ext>
            </a:extLst>
          </p:cNvPr>
          <p:cNvSpPr txBox="1"/>
          <p:nvPr/>
        </p:nvSpPr>
        <p:spPr>
          <a:xfrm>
            <a:off x="2328069" y="3781207"/>
            <a:ext cx="1443831" cy="584775"/>
          </a:xfrm>
          <a:prstGeom prst="rect">
            <a:avLst/>
          </a:prstGeom>
          <a:noFill/>
        </p:spPr>
        <p:txBody>
          <a:bodyPr wrap="square" rtlCol="0">
            <a:spAutoFit/>
          </a:bodyPr>
          <a:lstStyle/>
          <a:p>
            <a:r>
              <a:rPr lang="en-US" sz="3200" b="1" dirty="0">
                <a:effectLst>
                  <a:outerShdw blurRad="38100" dist="38100" dir="2700000" algn="tl">
                    <a:srgbClr val="000000">
                      <a:alpha val="43137"/>
                    </a:srgbClr>
                  </a:outerShdw>
                </a:effectLst>
              </a:rPr>
              <a:t>words</a:t>
            </a:r>
          </a:p>
        </p:txBody>
      </p:sp>
      <p:pic>
        <p:nvPicPr>
          <p:cNvPr id="1026" name="Picture 2" descr="Image result for nltk">
            <a:extLst>
              <a:ext uri="{FF2B5EF4-FFF2-40B4-BE49-F238E27FC236}">
                <a16:creationId xmlns:a16="http://schemas.microsoft.com/office/drawing/2014/main" id="{4B6B287A-6CB3-4B6D-8044-F027A2E2B77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9117" t="17824" r="12619" b="26301"/>
          <a:stretch/>
        </p:blipFill>
        <p:spPr bwMode="auto">
          <a:xfrm>
            <a:off x="552451" y="1518336"/>
            <a:ext cx="3924300" cy="110966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spacy">
            <a:extLst>
              <a:ext uri="{FF2B5EF4-FFF2-40B4-BE49-F238E27FC236}">
                <a16:creationId xmlns:a16="http://schemas.microsoft.com/office/drawing/2014/main" id="{0BE07884-5288-40BD-94FC-D7408541362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67250" y="1458339"/>
            <a:ext cx="3581400" cy="1276350"/>
          </a:xfrm>
          <a:prstGeom prst="rect">
            <a:avLst/>
          </a:prstGeom>
          <a:noFill/>
          <a:extLst>
            <a:ext uri="{909E8E84-426E-40DD-AFC4-6F175D3DCCD1}">
              <a14:hiddenFill xmlns:a14="http://schemas.microsoft.com/office/drawing/2010/main">
                <a:solidFill>
                  <a:srgbClr val="FFFFFF"/>
                </a:solidFill>
              </a14:hiddenFill>
            </a:ext>
          </a:extLst>
        </p:spPr>
      </p:pic>
      <p:sp>
        <p:nvSpPr>
          <p:cNvPr id="38" name="TextBox 37">
            <a:extLst>
              <a:ext uri="{FF2B5EF4-FFF2-40B4-BE49-F238E27FC236}">
                <a16:creationId xmlns:a16="http://schemas.microsoft.com/office/drawing/2014/main" id="{5C324066-410E-4CC7-A711-81E957720C60}"/>
              </a:ext>
            </a:extLst>
          </p:cNvPr>
          <p:cNvSpPr txBox="1"/>
          <p:nvPr/>
        </p:nvSpPr>
        <p:spPr>
          <a:xfrm>
            <a:off x="5260378" y="4123312"/>
            <a:ext cx="2379266" cy="1077218"/>
          </a:xfrm>
          <a:prstGeom prst="rect">
            <a:avLst/>
          </a:prstGeom>
          <a:noFill/>
        </p:spPr>
        <p:txBody>
          <a:bodyPr wrap="square" rtlCol="0">
            <a:spAutoFit/>
          </a:bodyPr>
          <a:lstStyle/>
          <a:p>
            <a:r>
              <a:rPr lang="en-US" sz="3200" b="1" dirty="0">
                <a:effectLst>
                  <a:outerShdw blurRad="38100" dist="38100" dir="2700000" algn="tl">
                    <a:srgbClr val="000000">
                      <a:alpha val="43137"/>
                    </a:srgbClr>
                  </a:outerShdw>
                </a:effectLst>
              </a:rPr>
              <a:t>Symbols and Line Breaks</a:t>
            </a:r>
          </a:p>
        </p:txBody>
      </p:sp>
      <p:pic>
        <p:nvPicPr>
          <p:cNvPr id="43" name="Graphic 42" descr="Garbage">
            <a:extLst>
              <a:ext uri="{FF2B5EF4-FFF2-40B4-BE49-F238E27FC236}">
                <a16:creationId xmlns:a16="http://schemas.microsoft.com/office/drawing/2014/main" id="{08CA7A40-F071-4521-A377-3AC55C6C144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771752" y="2871335"/>
            <a:ext cx="1356519" cy="1356519"/>
          </a:xfrm>
          <a:prstGeom prst="rect">
            <a:avLst/>
          </a:prstGeom>
        </p:spPr>
      </p:pic>
    </p:spTree>
    <p:extLst>
      <p:ext uri="{BB962C8B-B14F-4D97-AF65-F5344CB8AC3E}">
        <p14:creationId xmlns:p14="http://schemas.microsoft.com/office/powerpoint/2010/main" val="3875976121"/>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a:extLst>
              <a:ext uri="{FF2B5EF4-FFF2-40B4-BE49-F238E27FC236}">
                <a16:creationId xmlns:a16="http://schemas.microsoft.com/office/drawing/2014/main" id="{A85AE050-4800-42B0-A9DF-A86E8F7CCE7E}"/>
              </a:ext>
            </a:extLst>
          </p:cNvPr>
          <p:cNvSpPr>
            <a:spLocks noGrp="1"/>
          </p:cNvSpPr>
          <p:nvPr>
            <p:ph type="title"/>
          </p:nvPr>
        </p:nvSpPr>
        <p:spPr>
          <a:xfrm>
            <a:off x="628650" y="103870"/>
            <a:ext cx="7886700" cy="1325563"/>
          </a:xfrm>
        </p:spPr>
        <p:txBody>
          <a:bodyPr/>
          <a:lstStyle/>
          <a:p>
            <a:r>
              <a:rPr lang="en-US" dirty="0"/>
              <a:t>I am Data Scientist…</a:t>
            </a:r>
          </a:p>
        </p:txBody>
      </p:sp>
      <p:pic>
        <p:nvPicPr>
          <p:cNvPr id="9" name="Picture 8">
            <a:extLst>
              <a:ext uri="{FF2B5EF4-FFF2-40B4-BE49-F238E27FC236}">
                <a16:creationId xmlns:a16="http://schemas.microsoft.com/office/drawing/2014/main" id="{A78A45A6-192D-1A45-955E-4D02D0675DA9}"/>
              </a:ext>
            </a:extLst>
          </p:cNvPr>
          <p:cNvPicPr>
            <a:picLocks noChangeAspect="1"/>
          </p:cNvPicPr>
          <p:nvPr/>
        </p:nvPicPr>
        <p:blipFill>
          <a:blip r:embed="rId3"/>
          <a:stretch>
            <a:fillRect/>
          </a:stretch>
        </p:blipFill>
        <p:spPr>
          <a:xfrm>
            <a:off x="467522" y="1570947"/>
            <a:ext cx="2815996" cy="2815996"/>
          </a:xfrm>
          <a:prstGeom prst="rect">
            <a:avLst/>
          </a:prstGeom>
        </p:spPr>
      </p:pic>
      <p:sp>
        <p:nvSpPr>
          <p:cNvPr id="18" name="Content Placeholder 29">
            <a:extLst>
              <a:ext uri="{FF2B5EF4-FFF2-40B4-BE49-F238E27FC236}">
                <a16:creationId xmlns:a16="http://schemas.microsoft.com/office/drawing/2014/main" id="{AE7C7A18-8DEF-CF4C-8842-A316AA6128B1}"/>
              </a:ext>
            </a:extLst>
          </p:cNvPr>
          <p:cNvSpPr txBox="1">
            <a:spLocks/>
          </p:cNvSpPr>
          <p:nvPr/>
        </p:nvSpPr>
        <p:spPr>
          <a:xfrm>
            <a:off x="3746991" y="1570947"/>
            <a:ext cx="4275568" cy="3209837"/>
          </a:xfrm>
          <a:prstGeom prst="rect">
            <a:avLst/>
          </a:prstGeom>
        </p:spPr>
        <p:txBody>
          <a:bodyPr vert="horz" lIns="91440" tIns="45720" rIns="91440" bIns="45720" rtlCol="0">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3200" kern="1200">
                <a:solidFill>
                  <a:schemeClr val="tx1"/>
                </a:solidFill>
                <a:latin typeface="Arial" charset="0"/>
                <a:ea typeface="Arial" charset="0"/>
                <a:cs typeface="Arial" charset="0"/>
              </a:defRPr>
            </a:lvl1pPr>
            <a:lvl2pPr marL="685800" indent="-228600" algn="l" defTabSz="914400" rtl="0" eaLnBrk="1" latinLnBrk="0" hangingPunct="1">
              <a:lnSpc>
                <a:spcPct val="90000"/>
              </a:lnSpc>
              <a:spcBef>
                <a:spcPts val="500"/>
              </a:spcBef>
              <a:buFont typeface="Arial" panose="020B0604020202020204" pitchFamily="34" charset="0"/>
              <a:buChar char="•"/>
              <a:defRPr sz="2800" kern="1200">
                <a:solidFill>
                  <a:srgbClr val="FF0000"/>
                </a:solidFill>
                <a:latin typeface="Arial" charset="0"/>
                <a:ea typeface="Arial" charset="0"/>
                <a:cs typeface="Arial"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rgbClr val="002060"/>
                </a:solidFill>
                <a:latin typeface="Arial" charset="0"/>
                <a:ea typeface="Arial" charset="0"/>
                <a:cs typeface="Arial"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rgbClr val="FF0000"/>
                </a:solidFill>
                <a:latin typeface="Arial" charset="0"/>
                <a:ea typeface="Arial" charset="0"/>
                <a:cs typeface="Arial"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rgbClr val="002060"/>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7200" b="1" u="sng" dirty="0"/>
              <a:t>Education</a:t>
            </a:r>
          </a:p>
          <a:p>
            <a:pPr marL="0" indent="0">
              <a:buNone/>
            </a:pPr>
            <a:r>
              <a:rPr lang="en-US" sz="7200" dirty="0"/>
              <a:t>BA in Economics w/minor in Computer Science</a:t>
            </a:r>
          </a:p>
          <a:p>
            <a:pPr marL="0" indent="0">
              <a:buNone/>
            </a:pPr>
            <a:endParaRPr lang="en-US" sz="7200" dirty="0"/>
          </a:p>
          <a:p>
            <a:pPr marL="0" indent="0">
              <a:buNone/>
            </a:pPr>
            <a:r>
              <a:rPr lang="en-US" sz="7200" b="1" u="sng" dirty="0"/>
              <a:t>Occupation</a:t>
            </a:r>
          </a:p>
          <a:p>
            <a:pPr marL="0" indent="0">
              <a:buNone/>
            </a:pPr>
            <a:r>
              <a:rPr lang="en-US" sz="7200" dirty="0"/>
              <a:t>Entrepreneur | Solutions Architect</a:t>
            </a:r>
          </a:p>
          <a:p>
            <a:pPr marL="0" indent="0">
              <a:buNone/>
            </a:pPr>
            <a:endParaRPr lang="en-US" sz="7200" dirty="0"/>
          </a:p>
          <a:p>
            <a:pPr marL="0" indent="0">
              <a:buNone/>
            </a:pPr>
            <a:r>
              <a:rPr lang="en-US" sz="7200" b="1" u="sng" dirty="0"/>
              <a:t>Industry</a:t>
            </a:r>
          </a:p>
          <a:p>
            <a:pPr marL="0" indent="0">
              <a:buNone/>
            </a:pPr>
            <a:r>
              <a:rPr lang="en-US" sz="7200" dirty="0"/>
              <a:t>Consumer Electronics</a:t>
            </a:r>
          </a:p>
          <a:p>
            <a:pPr marL="0" indent="0">
              <a:buNone/>
            </a:pPr>
            <a:r>
              <a:rPr lang="en-US" sz="7200" dirty="0"/>
              <a:t>Insurance Technology</a:t>
            </a:r>
          </a:p>
          <a:p>
            <a:pPr marL="0" indent="0">
              <a:buNone/>
            </a:pPr>
            <a:endParaRPr lang="en-US" sz="7200" b="1" u="sng" dirty="0"/>
          </a:p>
          <a:p>
            <a:endParaRPr lang="en-US" dirty="0"/>
          </a:p>
        </p:txBody>
      </p:sp>
      <p:sp>
        <p:nvSpPr>
          <p:cNvPr id="21" name="Text Placeholder 28">
            <a:extLst>
              <a:ext uri="{FF2B5EF4-FFF2-40B4-BE49-F238E27FC236}">
                <a16:creationId xmlns:a16="http://schemas.microsoft.com/office/drawing/2014/main" id="{05D6A156-7FC7-7643-B887-5C192E44B4D7}"/>
              </a:ext>
            </a:extLst>
          </p:cNvPr>
          <p:cNvSpPr txBox="1">
            <a:spLocks/>
          </p:cNvSpPr>
          <p:nvPr/>
        </p:nvSpPr>
        <p:spPr>
          <a:xfrm>
            <a:off x="628650" y="4352926"/>
            <a:ext cx="2655289" cy="1325563"/>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Arial" charset="0"/>
                <a:ea typeface="Arial" charset="0"/>
                <a:cs typeface="Arial" charset="0"/>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rgbClr val="FF0000"/>
                </a:solidFill>
                <a:latin typeface="Arial" charset="0"/>
                <a:ea typeface="Arial" charset="0"/>
                <a:cs typeface="Arial" charset="0"/>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rgbClr val="002060"/>
                </a:solidFill>
                <a:latin typeface="Arial" charset="0"/>
                <a:ea typeface="Arial" charset="0"/>
                <a:cs typeface="Arial" charset="0"/>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rgbClr val="FF0000"/>
                </a:solidFill>
                <a:latin typeface="Arial" charset="0"/>
                <a:ea typeface="Arial" charset="0"/>
                <a:cs typeface="Arial" charset="0"/>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rgbClr val="002060"/>
                </a:solidFill>
                <a:latin typeface="Arial" charset="0"/>
                <a:ea typeface="Arial" charset="0"/>
                <a:cs typeface="Arial" charset="0"/>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ctr"/>
            <a:r>
              <a:rPr lang="en-US" dirty="0"/>
              <a:t>Andy Ho</a:t>
            </a:r>
          </a:p>
          <a:p>
            <a:pPr algn="ctr"/>
            <a:r>
              <a:rPr lang="en-US" sz="1600" b="0" dirty="0"/>
              <a:t>Los Angeles, CA</a:t>
            </a:r>
          </a:p>
          <a:p>
            <a:endParaRPr lang="en-US" dirty="0"/>
          </a:p>
        </p:txBody>
      </p:sp>
      <p:sp>
        <p:nvSpPr>
          <p:cNvPr id="6" name="Title 25">
            <a:extLst>
              <a:ext uri="{FF2B5EF4-FFF2-40B4-BE49-F238E27FC236}">
                <a16:creationId xmlns:a16="http://schemas.microsoft.com/office/drawing/2014/main" id="{79A7EDCA-4A2A-46C8-A871-F71BBA4CD86C}"/>
              </a:ext>
            </a:extLst>
          </p:cNvPr>
          <p:cNvSpPr txBox="1">
            <a:spLocks/>
          </p:cNvSpPr>
          <p:nvPr/>
        </p:nvSpPr>
        <p:spPr>
          <a:xfrm>
            <a:off x="467522" y="100017"/>
            <a:ext cx="78867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4000" b="1" kern="1200">
                <a:solidFill>
                  <a:schemeClr val="tx1"/>
                </a:solidFill>
                <a:latin typeface="Arial" charset="0"/>
                <a:ea typeface="Arial" charset="0"/>
                <a:cs typeface="Arial" charset="0"/>
              </a:defRPr>
            </a:lvl1pPr>
          </a:lstStyle>
          <a:p>
            <a:r>
              <a:rPr lang="en-US" dirty="0"/>
              <a:t>I am </a:t>
            </a:r>
            <a:r>
              <a:rPr lang="en-US" u="sng" dirty="0">
                <a:effectLst>
                  <a:outerShdw blurRad="38100" dist="38100" dir="2700000" algn="tl">
                    <a:srgbClr val="000000">
                      <a:alpha val="43137"/>
                    </a:srgbClr>
                  </a:outerShdw>
                </a:effectLst>
              </a:rPr>
              <a:t>NOT</a:t>
            </a:r>
            <a:r>
              <a:rPr lang="en-US" dirty="0"/>
              <a:t> a Data Scientist…</a:t>
            </a:r>
          </a:p>
        </p:txBody>
      </p:sp>
    </p:spTree>
    <p:extLst>
      <p:ext uri="{BB962C8B-B14F-4D97-AF65-F5344CB8AC3E}">
        <p14:creationId xmlns:p14="http://schemas.microsoft.com/office/powerpoint/2010/main" val="724448261"/>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withEffect">
                                  <p:stCondLst>
                                    <p:cond delay="2000"/>
                                  </p:stCondLst>
                                  <p:childTnLst>
                                    <p:animEffect transition="out" filter="fade">
                                      <p:cBhvr>
                                        <p:cTn id="6" dur="500"/>
                                        <p:tgtEl>
                                          <p:spTgt spid="26"/>
                                        </p:tgtEl>
                                      </p:cBhvr>
                                    </p:animEffect>
                                    <p:set>
                                      <p:cBhvr>
                                        <p:cTn id="7" dur="1" fill="hold">
                                          <p:stCondLst>
                                            <p:cond delay="499"/>
                                          </p:stCondLst>
                                        </p:cTn>
                                        <p:tgtEl>
                                          <p:spTgt spid="26"/>
                                        </p:tgtEl>
                                        <p:attrNameLst>
                                          <p:attrName>style.visibility</p:attrName>
                                        </p:attrNameLst>
                                      </p:cBhvr>
                                      <p:to>
                                        <p:strVal val="hidden"/>
                                      </p:to>
                                    </p:set>
                                  </p:childTnLst>
                                </p:cTn>
                              </p:par>
                              <p:par>
                                <p:cTn id="8" presetID="10" presetClass="entr" presetSubtype="0" fill="hold" nodeType="withEffect">
                                  <p:stCondLst>
                                    <p:cond delay="2250"/>
                                  </p:stCondLst>
                                  <p:childTnLst>
                                    <p:set>
                                      <p:cBhvr>
                                        <p:cTn id="9" dur="1" fill="hold">
                                          <p:stCondLst>
                                            <p:cond delay="0"/>
                                          </p:stCondLst>
                                        </p:cTn>
                                        <p:tgtEl>
                                          <p:spTgt spid="6">
                                            <p:txEl>
                                              <p:pRg st="0" end="0"/>
                                            </p:txEl>
                                          </p:spTgt>
                                        </p:tgtEl>
                                        <p:attrNameLst>
                                          <p:attrName>style.visibility</p:attrName>
                                        </p:attrNameLst>
                                      </p:cBhvr>
                                      <p:to>
                                        <p:strVal val="visible"/>
                                      </p:to>
                                    </p:set>
                                    <p:animEffect transition="in" filter="fade">
                                      <p:cBhvr>
                                        <p:cTn id="10"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015439"/>
          </a:xfrm>
        </p:spPr>
        <p:txBody>
          <a:bodyPr/>
          <a:lstStyle/>
          <a:p>
            <a:r>
              <a:rPr lang="en-US" dirty="0"/>
              <a:t>**Add main focus point…</a:t>
            </a:r>
          </a:p>
        </p:txBody>
      </p:sp>
      <p:pic>
        <p:nvPicPr>
          <p:cNvPr id="6" name="Content Placeholder 5" descr="A picture containing fruit&#10;&#10;Description automatically generated">
            <a:extLst>
              <a:ext uri="{FF2B5EF4-FFF2-40B4-BE49-F238E27FC236}">
                <a16:creationId xmlns:a16="http://schemas.microsoft.com/office/drawing/2014/main" id="{51D65332-AF4D-4361-9A3B-83DB23AE3E1A}"/>
              </a:ext>
            </a:extLst>
          </p:cNvPr>
          <p:cNvPicPr>
            <a:picLocks noGrp="1" noChangeAspect="1"/>
          </p:cNvPicPr>
          <p:nvPr>
            <p:ph idx="1"/>
          </p:nvPr>
        </p:nvPicPr>
        <p:blipFill>
          <a:blip r:embed="rId3"/>
          <a:stretch>
            <a:fillRect/>
          </a:stretch>
        </p:blipFill>
        <p:spPr>
          <a:xfrm>
            <a:off x="1085548" y="1057835"/>
            <a:ext cx="6624754" cy="5119128"/>
          </a:xfrm>
        </p:spPr>
      </p:pic>
      <p:sp>
        <p:nvSpPr>
          <p:cNvPr id="4" name="Slide Number Placeholder 3"/>
          <p:cNvSpPr>
            <a:spLocks noGrp="1"/>
          </p:cNvSpPr>
          <p:nvPr>
            <p:ph type="sldNum" sz="quarter" idx="12"/>
          </p:nvPr>
        </p:nvSpPr>
        <p:spPr/>
        <p:txBody>
          <a:bodyPr/>
          <a:lstStyle/>
          <a:p>
            <a:fld id="{38327683-8978-6B4B-9130-4A6A841F0549}" type="slidenum">
              <a:rPr lang="en-US" smtClean="0"/>
              <a:t>20</a:t>
            </a:fld>
            <a:endParaRPr lang="en-US" dirty="0"/>
          </a:p>
        </p:txBody>
      </p:sp>
    </p:spTree>
    <p:extLst>
      <p:ext uri="{BB962C8B-B14F-4D97-AF65-F5344CB8AC3E}">
        <p14:creationId xmlns:p14="http://schemas.microsoft.com/office/powerpoint/2010/main" val="1317524030"/>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Feature Vector</a:t>
            </a:r>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38327683-8978-6B4B-9130-4A6A841F0549}" type="slidenum">
              <a:rPr lang="en-US" smtClean="0"/>
              <a:t>21</a:t>
            </a:fld>
            <a:endParaRPr lang="en-US" dirty="0"/>
          </a:p>
        </p:txBody>
      </p:sp>
    </p:spTree>
    <p:extLst>
      <p:ext uri="{BB962C8B-B14F-4D97-AF65-F5344CB8AC3E}">
        <p14:creationId xmlns:p14="http://schemas.microsoft.com/office/powerpoint/2010/main" val="1431376286"/>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325563"/>
          </a:xfrm>
        </p:spPr>
        <p:txBody>
          <a:bodyPr>
            <a:normAutofit fontScale="90000"/>
          </a:bodyPr>
          <a:lstStyle/>
          <a:p>
            <a:r>
              <a:rPr lang="en-US"/>
              <a:t>Principal Component Analysis transformation of individual job titles.</a:t>
            </a:r>
            <a:endParaRPr lang="en-US" dirty="0"/>
          </a:p>
        </p:txBody>
      </p:sp>
      <p:pic>
        <p:nvPicPr>
          <p:cNvPr id="6" name="Content Placeholder 5" descr="A screenshot of a cell phone&#10;&#10;Description automatically generated">
            <a:extLst>
              <a:ext uri="{FF2B5EF4-FFF2-40B4-BE49-F238E27FC236}">
                <a16:creationId xmlns:a16="http://schemas.microsoft.com/office/drawing/2014/main" id="{681B0DA3-958A-413B-AF40-FFB8E11D2AFF}"/>
              </a:ext>
            </a:extLst>
          </p:cNvPr>
          <p:cNvPicPr>
            <a:picLocks noGrp="1" noChangeAspect="1"/>
          </p:cNvPicPr>
          <p:nvPr>
            <p:ph idx="1"/>
          </p:nvPr>
        </p:nvPicPr>
        <p:blipFill>
          <a:blip r:embed="rId3"/>
          <a:stretch>
            <a:fillRect/>
          </a:stretch>
        </p:blipFill>
        <p:spPr>
          <a:xfrm>
            <a:off x="628650" y="2015481"/>
            <a:ext cx="7886700" cy="3971625"/>
          </a:xfrm>
        </p:spPr>
      </p:pic>
      <p:sp>
        <p:nvSpPr>
          <p:cNvPr id="4" name="Slide Number Placeholder 3"/>
          <p:cNvSpPr>
            <a:spLocks noGrp="1"/>
          </p:cNvSpPr>
          <p:nvPr>
            <p:ph type="sldNum" sz="quarter" idx="12"/>
          </p:nvPr>
        </p:nvSpPr>
        <p:spPr>
          <a:xfrm>
            <a:off x="6457950" y="6356351"/>
            <a:ext cx="2057400" cy="365125"/>
          </a:xfrm>
        </p:spPr>
        <p:txBody>
          <a:bodyPr/>
          <a:lstStyle/>
          <a:p>
            <a:fld id="{38327683-8978-6B4B-9130-4A6A841F0549}" type="slidenum">
              <a:rPr lang="en-US" smtClean="0"/>
              <a:t>22</a:t>
            </a:fld>
            <a:endParaRPr lang="en-US" dirty="0"/>
          </a:p>
        </p:txBody>
      </p:sp>
    </p:spTree>
    <p:extLst>
      <p:ext uri="{BB962C8B-B14F-4D97-AF65-F5344CB8AC3E}">
        <p14:creationId xmlns:p14="http://schemas.microsoft.com/office/powerpoint/2010/main" val="1029425108"/>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325563"/>
          </a:xfrm>
        </p:spPr>
        <p:txBody>
          <a:bodyPr/>
          <a:lstStyle/>
          <a:p>
            <a:r>
              <a:rPr lang="en-US" dirty="0"/>
              <a:t>K-Means clustering of combined dataset</a:t>
            </a:r>
          </a:p>
        </p:txBody>
      </p:sp>
      <p:sp>
        <p:nvSpPr>
          <p:cNvPr id="4" name="Slide Number Placeholder 3"/>
          <p:cNvSpPr>
            <a:spLocks noGrp="1"/>
          </p:cNvSpPr>
          <p:nvPr>
            <p:ph type="sldNum" sz="quarter" idx="12"/>
          </p:nvPr>
        </p:nvSpPr>
        <p:spPr/>
        <p:txBody>
          <a:bodyPr/>
          <a:lstStyle/>
          <a:p>
            <a:fld id="{38327683-8978-6B4B-9130-4A6A841F0549}" type="slidenum">
              <a:rPr lang="en-US" smtClean="0"/>
              <a:t>23</a:t>
            </a:fld>
            <a:endParaRPr lang="en-US" dirty="0"/>
          </a:p>
        </p:txBody>
      </p:sp>
      <p:pic>
        <p:nvPicPr>
          <p:cNvPr id="8" name="Picture 7" descr="A close up of a logo&#10;&#10;Description automatically generated">
            <a:extLst>
              <a:ext uri="{FF2B5EF4-FFF2-40B4-BE49-F238E27FC236}">
                <a16:creationId xmlns:a16="http://schemas.microsoft.com/office/drawing/2014/main" id="{DCBE0666-A61D-4AB4-955B-F41B2EC70036}"/>
              </a:ext>
            </a:extLst>
          </p:cNvPr>
          <p:cNvPicPr>
            <a:picLocks noChangeAspect="1"/>
          </p:cNvPicPr>
          <p:nvPr/>
        </p:nvPicPr>
        <p:blipFill>
          <a:blip r:embed="rId3"/>
          <a:stretch>
            <a:fillRect/>
          </a:stretch>
        </p:blipFill>
        <p:spPr>
          <a:xfrm>
            <a:off x="1486338" y="1642353"/>
            <a:ext cx="6171323" cy="4114215"/>
          </a:xfrm>
          <a:prstGeom prst="rect">
            <a:avLst/>
          </a:prstGeom>
        </p:spPr>
      </p:pic>
      <p:pic>
        <p:nvPicPr>
          <p:cNvPr id="6" name="Content Placeholder 5" descr="A close up of a mans face&#10;&#10;Description automatically generated">
            <a:extLst>
              <a:ext uri="{FF2B5EF4-FFF2-40B4-BE49-F238E27FC236}">
                <a16:creationId xmlns:a16="http://schemas.microsoft.com/office/drawing/2014/main" id="{60795492-75C7-42C1-9170-FD4B1F379ACB}"/>
              </a:ext>
            </a:extLst>
          </p:cNvPr>
          <p:cNvPicPr>
            <a:picLocks noGrp="1" noChangeAspect="1"/>
          </p:cNvPicPr>
          <p:nvPr>
            <p:ph idx="1"/>
          </p:nvPr>
        </p:nvPicPr>
        <p:blipFill>
          <a:blip r:embed="rId4"/>
          <a:stretch>
            <a:fillRect/>
          </a:stretch>
        </p:blipFill>
        <p:spPr>
          <a:xfrm>
            <a:off x="2346593" y="2119499"/>
            <a:ext cx="4739882" cy="3159921"/>
          </a:xfrm>
        </p:spPr>
      </p:pic>
    </p:spTree>
    <p:extLst>
      <p:ext uri="{BB962C8B-B14F-4D97-AF65-F5344CB8AC3E}">
        <p14:creationId xmlns:p14="http://schemas.microsoft.com/office/powerpoint/2010/main" val="1419529924"/>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xit" presetSubtype="2" fill="hold" nodeType="afterEffect">
                                  <p:stCondLst>
                                    <p:cond delay="7000"/>
                                  </p:stCondLst>
                                  <p:childTnLst>
                                    <p:anim calcmode="lin" valueType="num">
                                      <p:cBhvr additive="base">
                                        <p:cTn id="6" dur="1000"/>
                                        <p:tgtEl>
                                          <p:spTgt spid="8"/>
                                        </p:tgtEl>
                                        <p:attrNameLst>
                                          <p:attrName>ppt_x</p:attrName>
                                        </p:attrNameLst>
                                      </p:cBhvr>
                                      <p:tavLst>
                                        <p:tav tm="0">
                                          <p:val>
                                            <p:strVal val="ppt_x"/>
                                          </p:val>
                                        </p:tav>
                                        <p:tav tm="100000">
                                          <p:val>
                                            <p:strVal val="1+ppt_w/2"/>
                                          </p:val>
                                        </p:tav>
                                      </p:tavLst>
                                    </p:anim>
                                    <p:anim calcmode="lin" valueType="num">
                                      <p:cBhvr additive="base">
                                        <p:cTn id="7" dur="1000"/>
                                        <p:tgtEl>
                                          <p:spTgt spid="8"/>
                                        </p:tgtEl>
                                        <p:attrNameLst>
                                          <p:attrName>ppt_y</p:attrName>
                                        </p:attrNameLst>
                                      </p:cBhvr>
                                      <p:tavLst>
                                        <p:tav tm="0">
                                          <p:val>
                                            <p:strVal val="ppt_y"/>
                                          </p:val>
                                        </p:tav>
                                        <p:tav tm="100000">
                                          <p:val>
                                            <p:strVal val="ppt_y"/>
                                          </p:val>
                                        </p:tav>
                                      </p:tavLst>
                                    </p:anim>
                                    <p:set>
                                      <p:cBhvr>
                                        <p:cTn id="8" dur="1" fill="hold">
                                          <p:stCondLst>
                                            <p:cond delay="999"/>
                                          </p:stCondLst>
                                        </p:cTn>
                                        <p:tgtEl>
                                          <p:spTgt spid="8"/>
                                        </p:tgtEl>
                                        <p:attrNameLst>
                                          <p:attrName>style.visibility</p:attrName>
                                        </p:attrNameLst>
                                      </p:cBhvr>
                                      <p:to>
                                        <p:strVal val="hidden"/>
                                      </p:to>
                                    </p:set>
                                  </p:childTnLst>
                                </p:cTn>
                              </p:par>
                              <p:par>
                                <p:cTn id="9" presetID="2" presetClass="entr" presetSubtype="8" fill="hold" nodeType="withEffect">
                                  <p:stCondLst>
                                    <p:cond delay="750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1000" fill="hold"/>
                                        <p:tgtEl>
                                          <p:spTgt spid="6"/>
                                        </p:tgtEl>
                                        <p:attrNameLst>
                                          <p:attrName>ppt_x</p:attrName>
                                        </p:attrNameLst>
                                      </p:cBhvr>
                                      <p:tavLst>
                                        <p:tav tm="0">
                                          <p:val>
                                            <p:strVal val="0-#ppt_w/2"/>
                                          </p:val>
                                        </p:tav>
                                        <p:tav tm="100000">
                                          <p:val>
                                            <p:strVal val="#ppt_x"/>
                                          </p:val>
                                        </p:tav>
                                      </p:tavLst>
                                    </p:anim>
                                    <p:anim calcmode="lin" valueType="num">
                                      <p:cBhvr additive="base">
                                        <p:cTn id="12" dur="10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close up of a map&#10;&#10;Description automatically generated">
            <a:extLst>
              <a:ext uri="{FF2B5EF4-FFF2-40B4-BE49-F238E27FC236}">
                <a16:creationId xmlns:a16="http://schemas.microsoft.com/office/drawing/2014/main" id="{289EAADE-5378-431A-B8FC-78F0B5A03FF0}"/>
              </a:ext>
            </a:extLst>
          </p:cNvPr>
          <p:cNvPicPr>
            <a:picLocks noGrp="1" noChangeAspect="1"/>
          </p:cNvPicPr>
          <p:nvPr>
            <p:ph idx="1"/>
          </p:nvPr>
        </p:nvPicPr>
        <p:blipFill>
          <a:blip r:embed="rId3"/>
          <a:stretch>
            <a:fillRect/>
          </a:stretch>
        </p:blipFill>
        <p:spPr>
          <a:xfrm>
            <a:off x="0" y="1194177"/>
            <a:ext cx="7683500" cy="5122333"/>
          </a:xfrm>
        </p:spPr>
      </p:pic>
      <p:sp>
        <p:nvSpPr>
          <p:cNvPr id="4" name="Slide Number Placeholder 3"/>
          <p:cNvSpPr>
            <a:spLocks noGrp="1"/>
          </p:cNvSpPr>
          <p:nvPr>
            <p:ph type="sldNum" sz="quarter" idx="12"/>
          </p:nvPr>
        </p:nvSpPr>
        <p:spPr/>
        <p:txBody>
          <a:bodyPr/>
          <a:lstStyle/>
          <a:p>
            <a:fld id="{38327683-8978-6B4B-9130-4A6A841F0549}" type="slidenum">
              <a:rPr lang="en-US" smtClean="0"/>
              <a:t>24</a:t>
            </a:fld>
            <a:endParaRPr lang="en-US" dirty="0"/>
          </a:p>
        </p:txBody>
      </p:sp>
      <p:sp>
        <p:nvSpPr>
          <p:cNvPr id="9" name="TextBox 8">
            <a:extLst>
              <a:ext uri="{FF2B5EF4-FFF2-40B4-BE49-F238E27FC236}">
                <a16:creationId xmlns:a16="http://schemas.microsoft.com/office/drawing/2014/main" id="{146BB337-1D78-45CF-B9F2-8CEF91C029F9}"/>
              </a:ext>
            </a:extLst>
          </p:cNvPr>
          <p:cNvSpPr txBox="1"/>
          <p:nvPr/>
        </p:nvSpPr>
        <p:spPr>
          <a:xfrm>
            <a:off x="6927850" y="1873409"/>
            <a:ext cx="2070100" cy="646331"/>
          </a:xfrm>
          <a:prstGeom prst="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en-US" b="1" dirty="0">
                <a:solidFill>
                  <a:srgbClr val="440154"/>
                </a:solidFill>
              </a:rPr>
              <a:t>0 Data Scientist</a:t>
            </a:r>
            <a:endParaRPr lang="en-US" b="1" dirty="0"/>
          </a:p>
          <a:p>
            <a:r>
              <a:rPr lang="en-US" b="1" dirty="0">
                <a:solidFill>
                  <a:srgbClr val="FCE629"/>
                </a:solidFill>
              </a:rPr>
              <a:t>1 Not Data Scientist</a:t>
            </a:r>
            <a:endParaRPr lang="en-US" b="1" dirty="0"/>
          </a:p>
        </p:txBody>
      </p:sp>
      <p:sp>
        <p:nvSpPr>
          <p:cNvPr id="2" name="Title 1"/>
          <p:cNvSpPr>
            <a:spLocks noGrp="1"/>
          </p:cNvSpPr>
          <p:nvPr>
            <p:ph type="title"/>
          </p:nvPr>
        </p:nvSpPr>
        <p:spPr>
          <a:xfrm>
            <a:off x="628650" y="136524"/>
            <a:ext cx="7886700" cy="1325563"/>
          </a:xfrm>
        </p:spPr>
        <p:txBody>
          <a:bodyPr/>
          <a:lstStyle/>
          <a:p>
            <a:r>
              <a:rPr lang="en-US" dirty="0"/>
              <a:t>Clustering Supervised </a:t>
            </a:r>
          </a:p>
        </p:txBody>
      </p:sp>
    </p:spTree>
    <p:extLst>
      <p:ext uri="{BB962C8B-B14F-4D97-AF65-F5344CB8AC3E}">
        <p14:creationId xmlns:p14="http://schemas.microsoft.com/office/powerpoint/2010/main" val="1603447215"/>
      </p:ext>
    </p:extLst>
  </p:cSld>
  <p:clrMapOvr>
    <a:masterClrMapping/>
  </p:clrMapOvr>
  <mc:AlternateContent xmlns:mc="http://schemas.openxmlformats.org/markup-compatibility/2006" xmlns:p14="http://schemas.microsoft.com/office/powerpoint/2010/main">
    <mc:Choice Requires="p14">
      <p:transition p14:dur="10" advClick="0" advTm="15000"/>
    </mc:Choice>
    <mc:Fallback xmlns="">
      <p:transition advClick="0" advTm="15000"/>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screenshot of a cell phone&#10;&#10;Description automatically generated">
            <a:extLst>
              <a:ext uri="{FF2B5EF4-FFF2-40B4-BE49-F238E27FC236}">
                <a16:creationId xmlns:a16="http://schemas.microsoft.com/office/drawing/2014/main" id="{FF142182-2E15-4D16-9CAD-F48A31B9A39E}"/>
              </a:ext>
            </a:extLst>
          </p:cNvPr>
          <p:cNvPicPr>
            <a:picLocks noChangeAspect="1"/>
          </p:cNvPicPr>
          <p:nvPr/>
        </p:nvPicPr>
        <p:blipFill>
          <a:blip r:embed="rId3"/>
          <a:stretch>
            <a:fillRect/>
          </a:stretch>
        </p:blipFill>
        <p:spPr>
          <a:xfrm>
            <a:off x="0" y="1194177"/>
            <a:ext cx="7680962" cy="5120640"/>
          </a:xfrm>
          <a:prstGeom prst="rect">
            <a:avLst/>
          </a:prstGeom>
        </p:spPr>
      </p:pic>
      <p:sp>
        <p:nvSpPr>
          <p:cNvPr id="4" name="Slide Number Placeholder 3"/>
          <p:cNvSpPr>
            <a:spLocks noGrp="1"/>
          </p:cNvSpPr>
          <p:nvPr>
            <p:ph type="sldNum" sz="quarter" idx="12"/>
          </p:nvPr>
        </p:nvSpPr>
        <p:spPr/>
        <p:txBody>
          <a:bodyPr/>
          <a:lstStyle/>
          <a:p>
            <a:fld id="{38327683-8978-6B4B-9130-4A6A841F0549}" type="slidenum">
              <a:rPr lang="en-US" smtClean="0"/>
              <a:t>25</a:t>
            </a:fld>
            <a:endParaRPr lang="en-US" dirty="0"/>
          </a:p>
        </p:txBody>
      </p:sp>
      <p:sp>
        <p:nvSpPr>
          <p:cNvPr id="2" name="Title 1"/>
          <p:cNvSpPr>
            <a:spLocks noGrp="1"/>
          </p:cNvSpPr>
          <p:nvPr>
            <p:ph type="title"/>
          </p:nvPr>
        </p:nvSpPr>
        <p:spPr>
          <a:xfrm>
            <a:off x="628650" y="136524"/>
            <a:ext cx="7886700" cy="1325563"/>
          </a:xfrm>
        </p:spPr>
        <p:txBody>
          <a:bodyPr/>
          <a:lstStyle/>
          <a:p>
            <a:r>
              <a:rPr lang="en-US" dirty="0"/>
              <a:t>Clustering Supervised </a:t>
            </a:r>
          </a:p>
        </p:txBody>
      </p:sp>
      <p:sp>
        <p:nvSpPr>
          <p:cNvPr id="11" name="TextBox 10">
            <a:extLst>
              <a:ext uri="{FF2B5EF4-FFF2-40B4-BE49-F238E27FC236}">
                <a16:creationId xmlns:a16="http://schemas.microsoft.com/office/drawing/2014/main" id="{2476FF8F-D1A7-45E9-A0C0-BEBC30712633}"/>
              </a:ext>
            </a:extLst>
          </p:cNvPr>
          <p:cNvSpPr txBox="1"/>
          <p:nvPr/>
        </p:nvSpPr>
        <p:spPr>
          <a:xfrm>
            <a:off x="6863509" y="1883884"/>
            <a:ext cx="2093205" cy="1946687"/>
          </a:xfrm>
          <a:prstGeom prst="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spcAft>
                <a:spcPts val="200"/>
              </a:spcAft>
            </a:pPr>
            <a:r>
              <a:rPr lang="en-US" b="1" dirty="0">
                <a:solidFill>
                  <a:srgbClr val="581D66"/>
                </a:solidFill>
              </a:rPr>
              <a:t>0 Software Engineer</a:t>
            </a:r>
          </a:p>
          <a:p>
            <a:pPr>
              <a:spcAft>
                <a:spcPts val="200"/>
              </a:spcAft>
            </a:pPr>
            <a:r>
              <a:rPr lang="en-US" b="1" dirty="0">
                <a:solidFill>
                  <a:srgbClr val="414487"/>
                </a:solidFill>
              </a:rPr>
              <a:t>1 Data Scientist</a:t>
            </a:r>
          </a:p>
          <a:p>
            <a:pPr>
              <a:spcAft>
                <a:spcPts val="200"/>
              </a:spcAft>
            </a:pPr>
            <a:r>
              <a:rPr lang="en-US" b="1" dirty="0">
                <a:solidFill>
                  <a:srgbClr val="357E93"/>
                </a:solidFill>
              </a:rPr>
              <a:t>2 Data Analysis</a:t>
            </a:r>
          </a:p>
          <a:p>
            <a:pPr>
              <a:spcAft>
                <a:spcPts val="200"/>
              </a:spcAft>
            </a:pPr>
            <a:r>
              <a:rPr lang="en-US" b="1" dirty="0">
                <a:solidFill>
                  <a:srgbClr val="22A884"/>
                </a:solidFill>
              </a:rPr>
              <a:t>3 Software Engineer</a:t>
            </a:r>
          </a:p>
          <a:p>
            <a:pPr>
              <a:spcAft>
                <a:spcPts val="200"/>
              </a:spcAft>
            </a:pPr>
            <a:r>
              <a:rPr lang="en-US" b="1" dirty="0">
                <a:solidFill>
                  <a:srgbClr val="7CD153"/>
                </a:solidFill>
              </a:rPr>
              <a:t>4 Statistician</a:t>
            </a:r>
          </a:p>
          <a:p>
            <a:pPr>
              <a:spcAft>
                <a:spcPts val="200"/>
              </a:spcAft>
            </a:pPr>
            <a:r>
              <a:rPr lang="en-US" b="1" dirty="0">
                <a:solidFill>
                  <a:srgbClr val="FDE722"/>
                </a:solidFill>
              </a:rPr>
              <a:t>5 Database Admin</a:t>
            </a:r>
          </a:p>
        </p:txBody>
      </p:sp>
    </p:spTree>
    <p:extLst>
      <p:ext uri="{BB962C8B-B14F-4D97-AF65-F5344CB8AC3E}">
        <p14:creationId xmlns:p14="http://schemas.microsoft.com/office/powerpoint/2010/main" val="2652624641"/>
      </p:ext>
    </p:extLst>
  </p:cSld>
  <p:clrMapOvr>
    <a:masterClrMapping/>
  </p:clrMapOvr>
  <mc:AlternateContent xmlns:mc="http://schemas.openxmlformats.org/markup-compatibility/2006" xmlns:p14="http://schemas.microsoft.com/office/powerpoint/2010/main">
    <mc:Choice Requires="p14">
      <p:transition p14:dur="10" advClick="0" advTm="15000"/>
    </mc:Choice>
    <mc:Fallback xmlns="">
      <p:transition advClick="0" advTm="15000"/>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Classification</a:t>
            </a:r>
            <a:br>
              <a:rPr lang="en-US" dirty="0"/>
            </a:br>
            <a:endParaRPr lang="en-US" dirty="0"/>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38327683-8978-6B4B-9130-4A6A841F0549}" type="slidenum">
              <a:rPr lang="en-US" smtClean="0"/>
              <a:t>26</a:t>
            </a:fld>
            <a:endParaRPr lang="en-US" dirty="0"/>
          </a:p>
        </p:txBody>
      </p:sp>
    </p:spTree>
    <p:extLst>
      <p:ext uri="{BB962C8B-B14F-4D97-AF65-F5344CB8AC3E}">
        <p14:creationId xmlns:p14="http://schemas.microsoft.com/office/powerpoint/2010/main" val="871871654"/>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Classification</a:t>
            </a:r>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38327683-8978-6B4B-9130-4A6A841F0549}" type="slidenum">
              <a:rPr lang="en-US" smtClean="0"/>
              <a:t>27</a:t>
            </a:fld>
            <a:endParaRPr lang="en-US" dirty="0"/>
          </a:p>
        </p:txBody>
      </p:sp>
    </p:spTree>
    <p:extLst>
      <p:ext uri="{BB962C8B-B14F-4D97-AF65-F5344CB8AC3E}">
        <p14:creationId xmlns:p14="http://schemas.microsoft.com/office/powerpoint/2010/main" val="1265965297"/>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Classification</a:t>
            </a:r>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38327683-8978-6B4B-9130-4A6A841F0549}" type="slidenum">
              <a:rPr lang="en-US" smtClean="0"/>
              <a:t>28</a:t>
            </a:fld>
            <a:endParaRPr lang="en-US" dirty="0"/>
          </a:p>
        </p:txBody>
      </p:sp>
    </p:spTree>
    <p:extLst>
      <p:ext uri="{BB962C8B-B14F-4D97-AF65-F5344CB8AC3E}">
        <p14:creationId xmlns:p14="http://schemas.microsoft.com/office/powerpoint/2010/main" val="1339985592"/>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Classification</a:t>
            </a:r>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38327683-8978-6B4B-9130-4A6A841F0549}" type="slidenum">
              <a:rPr lang="en-US" smtClean="0"/>
              <a:t>29</a:t>
            </a:fld>
            <a:endParaRPr lang="en-US" dirty="0"/>
          </a:p>
        </p:txBody>
      </p:sp>
    </p:spTree>
    <p:extLst>
      <p:ext uri="{BB962C8B-B14F-4D97-AF65-F5344CB8AC3E}">
        <p14:creationId xmlns:p14="http://schemas.microsoft.com/office/powerpoint/2010/main" val="4233064500"/>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a:extLst>
              <a:ext uri="{FF2B5EF4-FFF2-40B4-BE49-F238E27FC236}">
                <a16:creationId xmlns:a16="http://schemas.microsoft.com/office/drawing/2014/main" id="{A85AE050-4800-42B0-A9DF-A86E8F7CCE7E}"/>
              </a:ext>
            </a:extLst>
          </p:cNvPr>
          <p:cNvSpPr>
            <a:spLocks noGrp="1"/>
          </p:cNvSpPr>
          <p:nvPr>
            <p:ph type="title"/>
          </p:nvPr>
        </p:nvSpPr>
        <p:spPr>
          <a:xfrm>
            <a:off x="628650" y="64515"/>
            <a:ext cx="7886700" cy="1325563"/>
          </a:xfrm>
        </p:spPr>
        <p:txBody>
          <a:bodyPr/>
          <a:lstStyle/>
          <a:p>
            <a:r>
              <a:rPr lang="en-US" dirty="0"/>
              <a:t>I am a Data Scientist…</a:t>
            </a:r>
          </a:p>
        </p:txBody>
      </p:sp>
      <p:sp>
        <p:nvSpPr>
          <p:cNvPr id="31" name="Text Placeholder 28">
            <a:extLst>
              <a:ext uri="{FF2B5EF4-FFF2-40B4-BE49-F238E27FC236}">
                <a16:creationId xmlns:a16="http://schemas.microsoft.com/office/drawing/2014/main" id="{41CDB700-BA74-4A21-B821-F5DCD08DA68E}"/>
              </a:ext>
            </a:extLst>
          </p:cNvPr>
          <p:cNvSpPr txBox="1">
            <a:spLocks/>
          </p:cNvSpPr>
          <p:nvPr/>
        </p:nvSpPr>
        <p:spPr>
          <a:xfrm>
            <a:off x="707770" y="4142359"/>
            <a:ext cx="2655289" cy="1325563"/>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Arial" charset="0"/>
                <a:ea typeface="Arial" charset="0"/>
                <a:cs typeface="Arial" charset="0"/>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rgbClr val="FF0000"/>
                </a:solidFill>
                <a:latin typeface="Arial" charset="0"/>
                <a:ea typeface="Arial" charset="0"/>
                <a:cs typeface="Arial" charset="0"/>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rgbClr val="002060"/>
                </a:solidFill>
                <a:latin typeface="Arial" charset="0"/>
                <a:ea typeface="Arial" charset="0"/>
                <a:cs typeface="Arial" charset="0"/>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rgbClr val="FF0000"/>
                </a:solidFill>
                <a:latin typeface="Arial" charset="0"/>
                <a:ea typeface="Arial" charset="0"/>
                <a:cs typeface="Arial" charset="0"/>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rgbClr val="002060"/>
                </a:solidFill>
                <a:latin typeface="Arial" charset="0"/>
                <a:ea typeface="Arial" charset="0"/>
                <a:cs typeface="Arial" charset="0"/>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ctr"/>
            <a:r>
              <a:rPr lang="en-US" dirty="0"/>
              <a:t>Jodi </a:t>
            </a:r>
            <a:r>
              <a:rPr lang="en-US" dirty="0" err="1"/>
              <a:t>Pafford</a:t>
            </a:r>
            <a:endParaRPr lang="en-US" dirty="0"/>
          </a:p>
          <a:p>
            <a:pPr algn="ctr"/>
            <a:r>
              <a:rPr lang="en-US" sz="1600" b="0" dirty="0"/>
              <a:t>Aurora, CO</a:t>
            </a:r>
          </a:p>
          <a:p>
            <a:endParaRPr lang="en-US" dirty="0"/>
          </a:p>
        </p:txBody>
      </p:sp>
      <p:sp>
        <p:nvSpPr>
          <p:cNvPr id="32" name="Content Placeholder 29">
            <a:extLst>
              <a:ext uri="{FF2B5EF4-FFF2-40B4-BE49-F238E27FC236}">
                <a16:creationId xmlns:a16="http://schemas.microsoft.com/office/drawing/2014/main" id="{A8342D39-E0CB-43C3-8DD4-112884BFD0E7}"/>
              </a:ext>
            </a:extLst>
          </p:cNvPr>
          <p:cNvSpPr txBox="1">
            <a:spLocks/>
          </p:cNvSpPr>
          <p:nvPr/>
        </p:nvSpPr>
        <p:spPr>
          <a:xfrm>
            <a:off x="3801420" y="1487070"/>
            <a:ext cx="4275568" cy="3209837"/>
          </a:xfrm>
          <a:prstGeom prst="rect">
            <a:avLst/>
          </a:prstGeom>
        </p:spPr>
        <p:txBody>
          <a:bodyPr vert="horz" lIns="91440" tIns="45720" rIns="91440" bIns="45720" rtlCol="0">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3200" kern="1200">
                <a:solidFill>
                  <a:schemeClr val="tx1"/>
                </a:solidFill>
                <a:latin typeface="Arial" charset="0"/>
                <a:ea typeface="Arial" charset="0"/>
                <a:cs typeface="Arial" charset="0"/>
              </a:defRPr>
            </a:lvl1pPr>
            <a:lvl2pPr marL="685800" indent="-228600" algn="l" defTabSz="914400" rtl="0" eaLnBrk="1" latinLnBrk="0" hangingPunct="1">
              <a:lnSpc>
                <a:spcPct val="90000"/>
              </a:lnSpc>
              <a:spcBef>
                <a:spcPts val="500"/>
              </a:spcBef>
              <a:buFont typeface="Arial" panose="020B0604020202020204" pitchFamily="34" charset="0"/>
              <a:buChar char="•"/>
              <a:defRPr sz="2800" kern="1200">
                <a:solidFill>
                  <a:srgbClr val="FF0000"/>
                </a:solidFill>
                <a:latin typeface="Arial" charset="0"/>
                <a:ea typeface="Arial" charset="0"/>
                <a:cs typeface="Arial"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rgbClr val="002060"/>
                </a:solidFill>
                <a:latin typeface="Arial" charset="0"/>
                <a:ea typeface="Arial" charset="0"/>
                <a:cs typeface="Arial"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rgbClr val="FF0000"/>
                </a:solidFill>
                <a:latin typeface="Arial" charset="0"/>
                <a:ea typeface="Arial" charset="0"/>
                <a:cs typeface="Arial"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rgbClr val="002060"/>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7200" b="1" u="sng" dirty="0"/>
              <a:t>Education</a:t>
            </a:r>
          </a:p>
          <a:p>
            <a:pPr marL="0" indent="0">
              <a:buNone/>
            </a:pPr>
            <a:r>
              <a:rPr lang="en-US" sz="7200" dirty="0"/>
              <a:t>BA in Fine Art</a:t>
            </a:r>
          </a:p>
          <a:p>
            <a:pPr marL="0" indent="0">
              <a:buNone/>
            </a:pPr>
            <a:r>
              <a:rPr lang="en-US" sz="7200" dirty="0"/>
              <a:t>MA in Math Curriculum and Instruction</a:t>
            </a:r>
          </a:p>
          <a:p>
            <a:pPr marL="0" indent="0">
              <a:buNone/>
            </a:pPr>
            <a:endParaRPr lang="en-US" sz="7200" dirty="0"/>
          </a:p>
          <a:p>
            <a:pPr marL="0" indent="0">
              <a:buNone/>
            </a:pPr>
            <a:r>
              <a:rPr lang="en-US" sz="7200" b="1" u="sng" dirty="0"/>
              <a:t>Occupation</a:t>
            </a:r>
          </a:p>
          <a:p>
            <a:pPr marL="0" indent="0">
              <a:buNone/>
            </a:pPr>
            <a:r>
              <a:rPr lang="en-US" sz="7200" dirty="0"/>
              <a:t>Progress Monitoring and Innovation Manager</a:t>
            </a:r>
          </a:p>
          <a:p>
            <a:pPr marL="0" indent="0">
              <a:buNone/>
            </a:pPr>
            <a:endParaRPr lang="en-US" sz="7200" dirty="0"/>
          </a:p>
          <a:p>
            <a:pPr marL="0" indent="0">
              <a:buNone/>
            </a:pPr>
            <a:r>
              <a:rPr lang="en-US" sz="7200" b="1" u="sng" dirty="0"/>
              <a:t>Industry</a:t>
            </a:r>
          </a:p>
          <a:p>
            <a:pPr marL="0" indent="0">
              <a:buNone/>
            </a:pPr>
            <a:r>
              <a:rPr lang="en-US" sz="7200" dirty="0"/>
              <a:t>Education</a:t>
            </a:r>
          </a:p>
          <a:p>
            <a:pPr marL="0" indent="0">
              <a:buNone/>
            </a:pPr>
            <a:endParaRPr lang="en-US" sz="7200" b="1" u="sng" dirty="0"/>
          </a:p>
          <a:p>
            <a:endParaRPr lang="en-US" dirty="0"/>
          </a:p>
        </p:txBody>
      </p:sp>
      <p:pic>
        <p:nvPicPr>
          <p:cNvPr id="10" name="Picture 9">
            <a:extLst>
              <a:ext uri="{FF2B5EF4-FFF2-40B4-BE49-F238E27FC236}">
                <a16:creationId xmlns:a16="http://schemas.microsoft.com/office/drawing/2014/main" id="{FC101036-9B32-864C-94A9-8DEB5F4C48D2}"/>
              </a:ext>
            </a:extLst>
          </p:cNvPr>
          <p:cNvPicPr>
            <a:picLocks noChangeAspect="1"/>
          </p:cNvPicPr>
          <p:nvPr/>
        </p:nvPicPr>
        <p:blipFill>
          <a:blip r:embed="rId3"/>
          <a:stretch>
            <a:fillRect/>
          </a:stretch>
        </p:blipFill>
        <p:spPr>
          <a:xfrm>
            <a:off x="707771" y="1487070"/>
            <a:ext cx="2655289" cy="2655289"/>
          </a:xfrm>
          <a:prstGeom prst="rect">
            <a:avLst/>
          </a:prstGeom>
        </p:spPr>
      </p:pic>
      <p:sp>
        <p:nvSpPr>
          <p:cNvPr id="6" name="Title 25">
            <a:extLst>
              <a:ext uri="{FF2B5EF4-FFF2-40B4-BE49-F238E27FC236}">
                <a16:creationId xmlns:a16="http://schemas.microsoft.com/office/drawing/2014/main" id="{C1700782-FFCA-4DA3-A393-1E201D842F0D}"/>
              </a:ext>
            </a:extLst>
          </p:cNvPr>
          <p:cNvSpPr txBox="1">
            <a:spLocks/>
          </p:cNvSpPr>
          <p:nvPr/>
        </p:nvSpPr>
        <p:spPr>
          <a:xfrm>
            <a:off x="707770" y="65685"/>
            <a:ext cx="78867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4000" b="1" kern="1200">
                <a:solidFill>
                  <a:schemeClr val="tx1"/>
                </a:solidFill>
                <a:latin typeface="Arial" charset="0"/>
                <a:ea typeface="Arial" charset="0"/>
                <a:cs typeface="Arial" charset="0"/>
              </a:defRPr>
            </a:lvl1pPr>
          </a:lstStyle>
          <a:p>
            <a:r>
              <a:rPr lang="en-US" dirty="0"/>
              <a:t>I am </a:t>
            </a:r>
            <a:r>
              <a:rPr lang="en-US" u="sng" dirty="0">
                <a:effectLst>
                  <a:outerShdw blurRad="38100" dist="38100" dir="2700000" algn="tl">
                    <a:srgbClr val="000000">
                      <a:alpha val="43137"/>
                    </a:srgbClr>
                  </a:outerShdw>
                </a:effectLst>
              </a:rPr>
              <a:t>NOT</a:t>
            </a:r>
            <a:r>
              <a:rPr lang="en-US" dirty="0"/>
              <a:t> a Data Scientist…</a:t>
            </a:r>
          </a:p>
        </p:txBody>
      </p:sp>
    </p:spTree>
    <p:extLst>
      <p:ext uri="{BB962C8B-B14F-4D97-AF65-F5344CB8AC3E}">
        <p14:creationId xmlns:p14="http://schemas.microsoft.com/office/powerpoint/2010/main" val="813167676"/>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withEffect">
                                  <p:stCondLst>
                                    <p:cond delay="5000"/>
                                  </p:stCondLst>
                                  <p:childTnLst>
                                    <p:animEffect transition="out" filter="fade">
                                      <p:cBhvr>
                                        <p:cTn id="6" dur="500"/>
                                        <p:tgtEl>
                                          <p:spTgt spid="26"/>
                                        </p:tgtEl>
                                      </p:cBhvr>
                                    </p:animEffect>
                                    <p:set>
                                      <p:cBhvr>
                                        <p:cTn id="7" dur="1" fill="hold">
                                          <p:stCondLst>
                                            <p:cond delay="499"/>
                                          </p:stCondLst>
                                        </p:cTn>
                                        <p:tgtEl>
                                          <p:spTgt spid="26"/>
                                        </p:tgtEl>
                                        <p:attrNameLst>
                                          <p:attrName>style.visibility</p:attrName>
                                        </p:attrNameLst>
                                      </p:cBhvr>
                                      <p:to>
                                        <p:strVal val="hidden"/>
                                      </p:to>
                                    </p:set>
                                  </p:childTnLst>
                                </p:cTn>
                              </p:par>
                              <p:par>
                                <p:cTn id="8" presetID="10" presetClass="entr" presetSubtype="0" fill="hold" nodeType="withEffect">
                                  <p:stCondLst>
                                    <p:cond delay="5250"/>
                                  </p:stCondLst>
                                  <p:childTnLst>
                                    <p:set>
                                      <p:cBhvr>
                                        <p:cTn id="9" dur="1" fill="hold">
                                          <p:stCondLst>
                                            <p:cond delay="0"/>
                                          </p:stCondLst>
                                        </p:cTn>
                                        <p:tgtEl>
                                          <p:spTgt spid="6">
                                            <p:txEl>
                                              <p:pRg st="0" end="0"/>
                                            </p:txEl>
                                          </p:spTgt>
                                        </p:tgtEl>
                                        <p:attrNameLst>
                                          <p:attrName>style.visibility</p:attrName>
                                        </p:attrNameLst>
                                      </p:cBhvr>
                                      <p:to>
                                        <p:strVal val="visible"/>
                                      </p:to>
                                    </p:set>
                                    <p:animEffect transition="in" filter="fade">
                                      <p:cBhvr>
                                        <p:cTn id="10"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Speech Bubble: Oval 17">
            <a:extLst>
              <a:ext uri="{FF2B5EF4-FFF2-40B4-BE49-F238E27FC236}">
                <a16:creationId xmlns:a16="http://schemas.microsoft.com/office/drawing/2014/main" id="{BC5A6084-B185-43BA-B6B6-C1C01B30A90A}"/>
              </a:ext>
            </a:extLst>
          </p:cNvPr>
          <p:cNvSpPr/>
          <p:nvPr/>
        </p:nvSpPr>
        <p:spPr>
          <a:xfrm>
            <a:off x="6436184" y="3765523"/>
            <a:ext cx="2623985" cy="2103464"/>
          </a:xfrm>
          <a:prstGeom prst="wedgeEllipseCallout">
            <a:avLst>
              <a:gd name="adj1" fmla="val -54831"/>
              <a:gd name="adj2" fmla="val -3459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effectLst>
                  <a:outerShdw blurRad="38100" dist="38100" dir="2700000" algn="tl">
                    <a:srgbClr val="000000">
                      <a:alpha val="43137"/>
                    </a:srgbClr>
                  </a:outerShdw>
                </a:effectLst>
              </a:rPr>
              <a:t>Not a Data Scientist</a:t>
            </a:r>
          </a:p>
        </p:txBody>
      </p:sp>
      <p:sp>
        <p:nvSpPr>
          <p:cNvPr id="17" name="Speech Bubble: Oval 16">
            <a:extLst>
              <a:ext uri="{FF2B5EF4-FFF2-40B4-BE49-F238E27FC236}">
                <a16:creationId xmlns:a16="http://schemas.microsoft.com/office/drawing/2014/main" id="{A561484F-E730-4764-BBAA-04F4EE6AFAE5}"/>
              </a:ext>
            </a:extLst>
          </p:cNvPr>
          <p:cNvSpPr/>
          <p:nvPr/>
        </p:nvSpPr>
        <p:spPr>
          <a:xfrm>
            <a:off x="267659" y="2171706"/>
            <a:ext cx="2623985" cy="2057396"/>
          </a:xfrm>
          <a:prstGeom prst="wedgeEllipseCallout">
            <a:avLst>
              <a:gd name="adj1" fmla="val 51533"/>
              <a:gd name="adj2" fmla="val 4436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effectLst>
                  <a:outerShdw blurRad="38100" dist="38100" dir="2700000" algn="tl">
                    <a:srgbClr val="000000">
                      <a:alpha val="43137"/>
                    </a:srgbClr>
                  </a:outerShdw>
                </a:effectLst>
              </a:rPr>
              <a:t>Data Scientist</a:t>
            </a:r>
          </a:p>
        </p:txBody>
      </p:sp>
      <p:sp>
        <p:nvSpPr>
          <p:cNvPr id="2" name="Title 1"/>
          <p:cNvSpPr>
            <a:spLocks noGrp="1"/>
          </p:cNvSpPr>
          <p:nvPr>
            <p:ph type="title"/>
          </p:nvPr>
        </p:nvSpPr>
        <p:spPr>
          <a:xfrm>
            <a:off x="720075" y="978102"/>
            <a:ext cx="7941325" cy="1062644"/>
          </a:xfrm>
        </p:spPr>
        <p:txBody>
          <a:bodyPr anchor="b">
            <a:normAutofit/>
          </a:bodyPr>
          <a:lstStyle/>
          <a:p>
            <a:r>
              <a:rPr lang="en-US" sz="3400" dirty="0"/>
              <a:t>Ethical Considerations: Profiling</a:t>
            </a:r>
          </a:p>
        </p:txBody>
      </p:sp>
      <p:pic>
        <p:nvPicPr>
          <p:cNvPr id="8" name="Content Placeholder 7" descr="Marketing">
            <a:extLst>
              <a:ext uri="{FF2B5EF4-FFF2-40B4-BE49-F238E27FC236}">
                <a16:creationId xmlns:a16="http://schemas.microsoft.com/office/drawing/2014/main" id="{850D7CF8-E053-49E6-9C8B-826F17D7FC35}"/>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4841091" y="3543298"/>
            <a:ext cx="1828800" cy="1828800"/>
          </a:xfrm>
        </p:spPr>
      </p:pic>
      <p:sp>
        <p:nvSpPr>
          <p:cNvPr id="4" name="Slide Number Placeholder 3"/>
          <p:cNvSpPr>
            <a:spLocks noGrp="1"/>
          </p:cNvSpPr>
          <p:nvPr>
            <p:ph type="sldNum" sz="quarter" idx="12"/>
          </p:nvPr>
        </p:nvSpPr>
        <p:spPr>
          <a:xfrm>
            <a:off x="7748177" y="6217920"/>
            <a:ext cx="685800" cy="365125"/>
          </a:xfrm>
        </p:spPr>
        <p:txBody>
          <a:bodyPr>
            <a:normAutofit/>
          </a:bodyPr>
          <a:lstStyle/>
          <a:p>
            <a:pPr>
              <a:spcAft>
                <a:spcPts val="600"/>
              </a:spcAft>
            </a:pPr>
            <a:fld id="{38327683-8978-6B4B-9130-4A6A841F0549}" type="slidenum">
              <a:rPr lang="en-US" sz="1000">
                <a:solidFill>
                  <a:prstClr val="black">
                    <a:lumMod val="50000"/>
                    <a:lumOff val="50000"/>
                  </a:prstClr>
                </a:solidFill>
              </a:rPr>
              <a:pPr>
                <a:spcAft>
                  <a:spcPts val="600"/>
                </a:spcAft>
              </a:pPr>
              <a:t>30</a:t>
            </a:fld>
            <a:endParaRPr lang="en-US" sz="1000">
              <a:solidFill>
                <a:prstClr val="black">
                  <a:lumMod val="50000"/>
                  <a:lumOff val="50000"/>
                </a:prstClr>
              </a:solidFill>
            </a:endParaRPr>
          </a:p>
        </p:txBody>
      </p:sp>
      <p:pic>
        <p:nvPicPr>
          <p:cNvPr id="11" name="Content Placeholder 7" descr="Marketing">
            <a:extLst>
              <a:ext uri="{FF2B5EF4-FFF2-40B4-BE49-F238E27FC236}">
                <a16:creationId xmlns:a16="http://schemas.microsoft.com/office/drawing/2014/main" id="{7C338D33-44C9-4DF4-8C11-83E42A6DC98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a:off x="2511743" y="3543298"/>
            <a:ext cx="1828800" cy="1828800"/>
          </a:xfrm>
          <a:prstGeom prst="rect">
            <a:avLst/>
          </a:prstGeom>
        </p:spPr>
      </p:pic>
      <p:cxnSp>
        <p:nvCxnSpPr>
          <p:cNvPr id="12" name="Straight Connector 11">
            <a:extLst>
              <a:ext uri="{FF2B5EF4-FFF2-40B4-BE49-F238E27FC236}">
                <a16:creationId xmlns:a16="http://schemas.microsoft.com/office/drawing/2014/main" id="{A122B2B0-54B3-416B-ABF9-6EBBFB218C5F}"/>
              </a:ext>
            </a:extLst>
          </p:cNvPr>
          <p:cNvCxnSpPr>
            <a:cxnSpLocks/>
          </p:cNvCxnSpPr>
          <p:nvPr/>
        </p:nvCxnSpPr>
        <p:spPr>
          <a:xfrm>
            <a:off x="4572000" y="3048000"/>
            <a:ext cx="0" cy="243840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48697702"/>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20075" y="978102"/>
            <a:ext cx="7941325" cy="1062644"/>
          </a:xfrm>
        </p:spPr>
        <p:txBody>
          <a:bodyPr anchor="b">
            <a:normAutofit fontScale="90000"/>
          </a:bodyPr>
          <a:lstStyle/>
          <a:p>
            <a:r>
              <a:rPr lang="en-US" sz="4000" dirty="0"/>
              <a:t>Ethical Considerations: Cheating</a:t>
            </a:r>
          </a:p>
        </p:txBody>
      </p:sp>
      <p:cxnSp>
        <p:nvCxnSpPr>
          <p:cNvPr id="13" name="Straight Connector 12">
            <a:extLst>
              <a:ext uri="{FF2B5EF4-FFF2-40B4-BE49-F238E27FC236}">
                <a16:creationId xmlns:a16="http://schemas.microsoft.com/office/drawing/2014/main" id="{39B7FDC9-F0CE-43A7-9F2A-83DD09DC345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5718" y="2265037"/>
            <a:ext cx="7593759" cy="0"/>
          </a:xfrm>
          <a:prstGeom prst="line">
            <a:avLst/>
          </a:prstGeom>
          <a:ln w="158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6" name="Content Placeholder 5" descr="Detective">
            <a:extLst>
              <a:ext uri="{FF2B5EF4-FFF2-40B4-BE49-F238E27FC236}">
                <a16:creationId xmlns:a16="http://schemas.microsoft.com/office/drawing/2014/main" id="{6344C7FC-14AB-46D4-AE1C-30C880D0AA9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57737" y="3189629"/>
            <a:ext cx="2524860" cy="2524860"/>
          </a:xfrm>
          <a:prstGeom prst="rect">
            <a:avLst/>
          </a:prstGeom>
        </p:spPr>
      </p:pic>
      <p:sp>
        <p:nvSpPr>
          <p:cNvPr id="4" name="Slide Number Placeholder 3"/>
          <p:cNvSpPr>
            <a:spLocks noGrp="1"/>
          </p:cNvSpPr>
          <p:nvPr>
            <p:ph type="sldNum" sz="quarter" idx="12"/>
          </p:nvPr>
        </p:nvSpPr>
        <p:spPr>
          <a:xfrm>
            <a:off x="7748177" y="6217920"/>
            <a:ext cx="685800" cy="365125"/>
          </a:xfrm>
        </p:spPr>
        <p:txBody>
          <a:bodyPr>
            <a:normAutofit/>
          </a:bodyPr>
          <a:lstStyle/>
          <a:p>
            <a:pPr>
              <a:spcAft>
                <a:spcPts val="600"/>
              </a:spcAft>
            </a:pPr>
            <a:fld id="{38327683-8978-6B4B-9130-4A6A841F0549}" type="slidenum">
              <a:rPr lang="en-US" sz="1000">
                <a:solidFill>
                  <a:prstClr val="black">
                    <a:lumMod val="50000"/>
                    <a:lumOff val="50000"/>
                  </a:prstClr>
                </a:solidFill>
              </a:rPr>
              <a:pPr>
                <a:spcAft>
                  <a:spcPts val="600"/>
                </a:spcAft>
              </a:pPr>
              <a:t>31</a:t>
            </a:fld>
            <a:endParaRPr lang="en-US" sz="1000">
              <a:solidFill>
                <a:prstClr val="black">
                  <a:lumMod val="50000"/>
                  <a:lumOff val="50000"/>
                </a:prstClr>
              </a:solidFill>
            </a:endParaRPr>
          </a:p>
        </p:txBody>
      </p:sp>
      <p:sp>
        <p:nvSpPr>
          <p:cNvPr id="7" name="Thought Bubble: Cloud 6">
            <a:extLst>
              <a:ext uri="{FF2B5EF4-FFF2-40B4-BE49-F238E27FC236}">
                <a16:creationId xmlns:a16="http://schemas.microsoft.com/office/drawing/2014/main" id="{54ADFD5F-2979-4C3E-85ED-76214828AD60}"/>
              </a:ext>
            </a:extLst>
          </p:cNvPr>
          <p:cNvSpPr/>
          <p:nvPr/>
        </p:nvSpPr>
        <p:spPr>
          <a:xfrm>
            <a:off x="4582597" y="2587762"/>
            <a:ext cx="3001544" cy="2524845"/>
          </a:xfrm>
          <a:prstGeom prst="cloudCallout">
            <a:avLst>
              <a:gd name="adj1" fmla="val -73569"/>
              <a:gd name="adj2" fmla="val 923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effectLst>
                  <a:outerShdw blurRad="38100" dist="38100" dir="2700000" algn="tl">
                    <a:srgbClr val="000000">
                      <a:alpha val="43137"/>
                    </a:srgbClr>
                  </a:outerShdw>
                </a:effectLst>
              </a:rPr>
              <a:t>I know how to ‘be’ a Data Scientist.</a:t>
            </a:r>
          </a:p>
        </p:txBody>
      </p:sp>
    </p:spTree>
    <p:extLst>
      <p:ext uri="{BB962C8B-B14F-4D97-AF65-F5344CB8AC3E}">
        <p14:creationId xmlns:p14="http://schemas.microsoft.com/office/powerpoint/2010/main" val="71697028"/>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146713" y="1128939"/>
            <a:ext cx="6841938" cy="1325563"/>
          </a:xfrm>
        </p:spPr>
        <p:txBody>
          <a:bodyPr>
            <a:normAutofit/>
          </a:bodyPr>
          <a:lstStyle/>
          <a:p>
            <a:r>
              <a:rPr lang="en-US" dirty="0"/>
              <a:t>One last crowd survey…</a:t>
            </a:r>
          </a:p>
        </p:txBody>
      </p:sp>
      <p:sp>
        <p:nvSpPr>
          <p:cNvPr id="13" name="Freeform 6">
            <a:extLst>
              <a:ext uri="{FF2B5EF4-FFF2-40B4-BE49-F238E27FC236}">
                <a16:creationId xmlns:a16="http://schemas.microsoft.com/office/drawing/2014/main" id="{A9616D99-AEFB-4C95-84EF-5DEC698D92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564643" y="744469"/>
            <a:ext cx="2456751"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rgbClr val="4C4C4C"/>
          </a:solidFill>
          <a:ln w="0">
            <a:noFill/>
            <a:prstDash val="solid"/>
            <a:round/>
            <a:headEnd/>
            <a:tailEnd/>
          </a:ln>
        </p:spPr>
      </p:sp>
      <p:sp>
        <p:nvSpPr>
          <p:cNvPr id="15" name="Freeform 6">
            <a:extLst>
              <a:ext uri="{FF2B5EF4-FFF2-40B4-BE49-F238E27FC236}">
                <a16:creationId xmlns:a16="http://schemas.microsoft.com/office/drawing/2014/main" id="{D0F97023-F626-4FC5-8C2D-753B5C7F46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113971" y="1685652"/>
            <a:ext cx="2456260"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rgbClr val="4C4C4C"/>
          </a:solidFill>
          <a:ln w="0">
            <a:noFill/>
            <a:prstDash val="solid"/>
            <a:round/>
            <a:headEnd/>
            <a:tailEnd/>
          </a:ln>
        </p:spPr>
      </p:sp>
      <p:pic>
        <p:nvPicPr>
          <p:cNvPr id="6" name="Content Placeholder 5" descr="Clapping hands">
            <a:extLst>
              <a:ext uri="{FF2B5EF4-FFF2-40B4-BE49-F238E27FC236}">
                <a16:creationId xmlns:a16="http://schemas.microsoft.com/office/drawing/2014/main" id="{5D918151-6C3B-4FE5-8567-D569A647CEC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113971" y="3335418"/>
            <a:ext cx="1906825" cy="1906825"/>
          </a:xfrm>
          <a:prstGeom prst="rect">
            <a:avLst/>
          </a:prstGeom>
        </p:spPr>
      </p:pic>
      <p:sp>
        <p:nvSpPr>
          <p:cNvPr id="4" name="Slide Number Placeholder 3"/>
          <p:cNvSpPr>
            <a:spLocks noGrp="1"/>
          </p:cNvSpPr>
          <p:nvPr>
            <p:ph type="sldNum" sz="quarter" idx="12"/>
          </p:nvPr>
        </p:nvSpPr>
        <p:spPr>
          <a:xfrm>
            <a:off x="6457950" y="6356350"/>
            <a:ext cx="2057400" cy="365125"/>
          </a:xfrm>
        </p:spPr>
        <p:txBody>
          <a:bodyPr>
            <a:normAutofit/>
          </a:bodyPr>
          <a:lstStyle/>
          <a:p>
            <a:pPr>
              <a:spcAft>
                <a:spcPts val="600"/>
              </a:spcAft>
            </a:pPr>
            <a:fld id="{38327683-8978-6B4B-9130-4A6A841F0549}" type="slidenum">
              <a:rPr lang="en-US" sz="1000">
                <a:solidFill>
                  <a:prstClr val="black">
                    <a:tint val="75000"/>
                  </a:prstClr>
                </a:solidFill>
              </a:rPr>
              <a:pPr>
                <a:spcAft>
                  <a:spcPts val="600"/>
                </a:spcAft>
              </a:pPr>
              <a:t>32</a:t>
            </a:fld>
            <a:endParaRPr lang="en-US" sz="1000">
              <a:solidFill>
                <a:prstClr val="black">
                  <a:tint val="75000"/>
                </a:prstClr>
              </a:solidFill>
            </a:endParaRPr>
          </a:p>
        </p:txBody>
      </p:sp>
      <p:sp>
        <p:nvSpPr>
          <p:cNvPr id="7" name="TextBox 6">
            <a:extLst>
              <a:ext uri="{FF2B5EF4-FFF2-40B4-BE49-F238E27FC236}">
                <a16:creationId xmlns:a16="http://schemas.microsoft.com/office/drawing/2014/main" id="{066405F0-BDAA-1047-88EB-7584924EAA9F}"/>
              </a:ext>
            </a:extLst>
          </p:cNvPr>
          <p:cNvSpPr txBox="1"/>
          <p:nvPr/>
        </p:nvSpPr>
        <p:spPr>
          <a:xfrm>
            <a:off x="2532965" y="2435466"/>
            <a:ext cx="3924985" cy="369332"/>
          </a:xfrm>
          <a:prstGeom prst="rect">
            <a:avLst/>
          </a:prstGeom>
          <a:noFill/>
        </p:spPr>
        <p:txBody>
          <a:bodyPr wrap="none" rtlCol="0">
            <a:spAutoFit/>
          </a:bodyPr>
          <a:lstStyle/>
          <a:p>
            <a:r>
              <a:rPr lang="en-US" dirty="0"/>
              <a:t>Clap if you have a better understanding </a:t>
            </a:r>
          </a:p>
        </p:txBody>
      </p:sp>
      <p:sp>
        <p:nvSpPr>
          <p:cNvPr id="8" name="TextBox 7">
            <a:extLst>
              <a:ext uri="{FF2B5EF4-FFF2-40B4-BE49-F238E27FC236}">
                <a16:creationId xmlns:a16="http://schemas.microsoft.com/office/drawing/2014/main" id="{D36C0D83-55E4-9D48-8ACC-FBD1692E7B01}"/>
              </a:ext>
            </a:extLst>
          </p:cNvPr>
          <p:cNvSpPr txBox="1"/>
          <p:nvPr/>
        </p:nvSpPr>
        <p:spPr>
          <a:xfrm>
            <a:off x="2350628" y="2981671"/>
            <a:ext cx="4197046" cy="830997"/>
          </a:xfrm>
          <a:prstGeom prst="rect">
            <a:avLst/>
          </a:prstGeom>
          <a:noFill/>
        </p:spPr>
        <p:txBody>
          <a:bodyPr wrap="none" rtlCol="0">
            <a:spAutoFit/>
          </a:bodyPr>
          <a:lstStyle/>
          <a:p>
            <a:r>
              <a:rPr lang="en-US" sz="4800" b="1" dirty="0">
                <a:solidFill>
                  <a:srgbClr val="FF0000"/>
                </a:solidFill>
              </a:rPr>
              <a:t>DATA SCIENTIST</a:t>
            </a:r>
          </a:p>
        </p:txBody>
      </p:sp>
    </p:spTree>
    <p:extLst>
      <p:ext uri="{BB962C8B-B14F-4D97-AF65-F5344CB8AC3E}">
        <p14:creationId xmlns:p14="http://schemas.microsoft.com/office/powerpoint/2010/main" val="922487993"/>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3072" y="470925"/>
            <a:ext cx="3285756"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647271" y="1012004"/>
            <a:ext cx="2562119" cy="4795408"/>
          </a:xfrm>
        </p:spPr>
        <p:txBody>
          <a:bodyPr>
            <a:normAutofit/>
          </a:bodyPr>
          <a:lstStyle/>
          <a:p>
            <a:r>
              <a:rPr lang="en-US" dirty="0">
                <a:solidFill>
                  <a:srgbClr val="FFFFFF"/>
                </a:solidFill>
              </a:rPr>
              <a:t>Final Takeaway</a:t>
            </a:r>
          </a:p>
        </p:txBody>
      </p:sp>
      <p:sp>
        <p:nvSpPr>
          <p:cNvPr id="4" name="Slide Number Placeholder 3"/>
          <p:cNvSpPr>
            <a:spLocks noGrp="1"/>
          </p:cNvSpPr>
          <p:nvPr>
            <p:ph type="sldNum" sz="quarter" idx="12"/>
          </p:nvPr>
        </p:nvSpPr>
        <p:spPr>
          <a:xfrm>
            <a:off x="8044665" y="6356350"/>
            <a:ext cx="470685" cy="365125"/>
          </a:xfrm>
        </p:spPr>
        <p:txBody>
          <a:bodyPr>
            <a:normAutofit/>
          </a:bodyPr>
          <a:lstStyle/>
          <a:p>
            <a:pPr>
              <a:spcAft>
                <a:spcPts val="600"/>
              </a:spcAft>
            </a:pPr>
            <a:fld id="{38327683-8978-6B4B-9130-4A6A841F0549}" type="slidenum">
              <a:rPr lang="en-US" sz="1000">
                <a:solidFill>
                  <a:prstClr val="black">
                    <a:tint val="75000"/>
                  </a:prstClr>
                </a:solidFill>
              </a:rPr>
              <a:pPr>
                <a:spcAft>
                  <a:spcPts val="600"/>
                </a:spcAft>
              </a:pPr>
              <a:t>33</a:t>
            </a:fld>
            <a:endParaRPr lang="en-US" sz="1000">
              <a:solidFill>
                <a:prstClr val="black">
                  <a:tint val="75000"/>
                </a:prstClr>
              </a:solidFill>
            </a:endParaRPr>
          </a:p>
        </p:txBody>
      </p:sp>
      <p:sp>
        <p:nvSpPr>
          <p:cNvPr id="3" name="Content Placeholder 2">
            <a:extLst>
              <a:ext uri="{FF2B5EF4-FFF2-40B4-BE49-F238E27FC236}">
                <a16:creationId xmlns:a16="http://schemas.microsoft.com/office/drawing/2014/main" id="{4975D742-3BEA-A444-A82C-52E9E96BC457}"/>
              </a:ext>
            </a:extLst>
          </p:cNvPr>
          <p:cNvSpPr>
            <a:spLocks noGrp="1"/>
          </p:cNvSpPr>
          <p:nvPr>
            <p:ph idx="1"/>
          </p:nvPr>
        </p:nvSpPr>
        <p:spPr>
          <a:xfrm>
            <a:off x="3933027" y="-96359"/>
            <a:ext cx="4961592" cy="5164959"/>
          </a:xfrm>
        </p:spPr>
        <p:txBody>
          <a:bodyPr/>
          <a:lstStyle/>
          <a:p>
            <a:pPr marL="0" indent="0">
              <a:buNone/>
            </a:pPr>
            <a:endParaRPr lang="en-US" dirty="0"/>
          </a:p>
          <a:p>
            <a:r>
              <a:rPr lang="en-US" sz="2400" dirty="0"/>
              <a:t>The title “Data Scientist” is still evolving.</a:t>
            </a:r>
          </a:p>
          <a:p>
            <a:pPr marL="0" indent="0">
              <a:buNone/>
            </a:pPr>
            <a:endParaRPr lang="en-US" sz="2400" dirty="0"/>
          </a:p>
          <a:p>
            <a:r>
              <a:rPr lang="en-US" sz="2400" dirty="0"/>
              <a:t>We have to continually sharpen our statistical, coding, and communication skills.</a:t>
            </a:r>
          </a:p>
          <a:p>
            <a:endParaRPr lang="en-US" sz="2400" dirty="0"/>
          </a:p>
          <a:p>
            <a:r>
              <a:rPr lang="en-US" sz="2400" dirty="0"/>
              <a:t>Collaborate as often as possible.</a:t>
            </a:r>
          </a:p>
          <a:p>
            <a:endParaRPr lang="en-US" sz="2400" dirty="0"/>
          </a:p>
          <a:p>
            <a:r>
              <a:rPr lang="en-US" sz="2400" dirty="0"/>
              <a:t>Keep up to date on the paper’s finding</a:t>
            </a:r>
          </a:p>
          <a:p>
            <a:pPr marL="0" indent="0">
              <a:buNone/>
            </a:pPr>
            <a:endParaRPr lang="en-US" dirty="0"/>
          </a:p>
          <a:p>
            <a:endParaRPr lang="en-US" dirty="0"/>
          </a:p>
        </p:txBody>
      </p:sp>
    </p:spTree>
    <p:extLst>
      <p:ext uri="{BB962C8B-B14F-4D97-AF65-F5344CB8AC3E}">
        <p14:creationId xmlns:p14="http://schemas.microsoft.com/office/powerpoint/2010/main" val="1571250658"/>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Placeholder 28">
            <a:extLst>
              <a:ext uri="{FF2B5EF4-FFF2-40B4-BE49-F238E27FC236}">
                <a16:creationId xmlns:a16="http://schemas.microsoft.com/office/drawing/2014/main" id="{AD0DA444-32F8-554A-9CF8-9FAAC68A524A}"/>
              </a:ext>
            </a:extLst>
          </p:cNvPr>
          <p:cNvSpPr txBox="1">
            <a:spLocks/>
          </p:cNvSpPr>
          <p:nvPr/>
        </p:nvSpPr>
        <p:spPr>
          <a:xfrm>
            <a:off x="707770" y="4142359"/>
            <a:ext cx="2655289" cy="1325563"/>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Arial" charset="0"/>
                <a:ea typeface="Arial" charset="0"/>
                <a:cs typeface="Arial" charset="0"/>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rgbClr val="FF0000"/>
                </a:solidFill>
                <a:latin typeface="Arial" charset="0"/>
                <a:ea typeface="Arial" charset="0"/>
                <a:cs typeface="Arial" charset="0"/>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rgbClr val="002060"/>
                </a:solidFill>
                <a:latin typeface="Arial" charset="0"/>
                <a:ea typeface="Arial" charset="0"/>
                <a:cs typeface="Arial" charset="0"/>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rgbClr val="FF0000"/>
                </a:solidFill>
                <a:latin typeface="Arial" charset="0"/>
                <a:ea typeface="Arial" charset="0"/>
                <a:cs typeface="Arial" charset="0"/>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rgbClr val="002060"/>
                </a:solidFill>
                <a:latin typeface="Arial" charset="0"/>
                <a:ea typeface="Arial" charset="0"/>
                <a:cs typeface="Arial" charset="0"/>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ctr"/>
            <a:r>
              <a:rPr lang="en-US" dirty="0"/>
              <a:t>An Nguyen</a:t>
            </a:r>
          </a:p>
          <a:p>
            <a:pPr algn="ctr"/>
            <a:r>
              <a:rPr lang="en-US" sz="1600" b="0" dirty="0"/>
              <a:t>Ft. Worth, TX</a:t>
            </a:r>
          </a:p>
          <a:p>
            <a:endParaRPr lang="en-US" dirty="0"/>
          </a:p>
        </p:txBody>
      </p:sp>
      <p:sp>
        <p:nvSpPr>
          <p:cNvPr id="18" name="Content Placeholder 29">
            <a:extLst>
              <a:ext uri="{FF2B5EF4-FFF2-40B4-BE49-F238E27FC236}">
                <a16:creationId xmlns:a16="http://schemas.microsoft.com/office/drawing/2014/main" id="{F79DFFEA-2E18-264D-B7F3-E05875BF79F6}"/>
              </a:ext>
            </a:extLst>
          </p:cNvPr>
          <p:cNvSpPr txBox="1">
            <a:spLocks/>
          </p:cNvSpPr>
          <p:nvPr/>
        </p:nvSpPr>
        <p:spPr>
          <a:xfrm>
            <a:off x="3746991" y="1570947"/>
            <a:ext cx="4275568" cy="3209837"/>
          </a:xfrm>
          <a:prstGeom prst="rect">
            <a:avLst/>
          </a:prstGeom>
        </p:spPr>
        <p:txBody>
          <a:bodyPr vert="horz" lIns="91440" tIns="45720" rIns="91440" bIns="45720" rtlCol="0">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3200" kern="1200">
                <a:solidFill>
                  <a:schemeClr val="tx1"/>
                </a:solidFill>
                <a:latin typeface="Arial" charset="0"/>
                <a:ea typeface="Arial" charset="0"/>
                <a:cs typeface="Arial" charset="0"/>
              </a:defRPr>
            </a:lvl1pPr>
            <a:lvl2pPr marL="685800" indent="-228600" algn="l" defTabSz="914400" rtl="0" eaLnBrk="1" latinLnBrk="0" hangingPunct="1">
              <a:lnSpc>
                <a:spcPct val="90000"/>
              </a:lnSpc>
              <a:spcBef>
                <a:spcPts val="500"/>
              </a:spcBef>
              <a:buFont typeface="Arial" panose="020B0604020202020204" pitchFamily="34" charset="0"/>
              <a:buChar char="•"/>
              <a:defRPr sz="2800" kern="1200">
                <a:solidFill>
                  <a:srgbClr val="FF0000"/>
                </a:solidFill>
                <a:latin typeface="Arial" charset="0"/>
                <a:ea typeface="Arial" charset="0"/>
                <a:cs typeface="Arial"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rgbClr val="002060"/>
                </a:solidFill>
                <a:latin typeface="Arial" charset="0"/>
                <a:ea typeface="Arial" charset="0"/>
                <a:cs typeface="Arial"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rgbClr val="FF0000"/>
                </a:solidFill>
                <a:latin typeface="Arial" charset="0"/>
                <a:ea typeface="Arial" charset="0"/>
                <a:cs typeface="Arial"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rgbClr val="002060"/>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7200" b="1" u="sng" dirty="0"/>
              <a:t>Education</a:t>
            </a:r>
          </a:p>
          <a:p>
            <a:pPr marL="0" indent="0">
              <a:buNone/>
            </a:pPr>
            <a:r>
              <a:rPr lang="en-US" sz="7200" dirty="0"/>
              <a:t>BS in Biology</a:t>
            </a:r>
          </a:p>
          <a:p>
            <a:pPr marL="0" indent="0">
              <a:buNone/>
            </a:pPr>
            <a:r>
              <a:rPr lang="en-US" sz="7200" dirty="0"/>
              <a:t>MS in Biochemical Engineering</a:t>
            </a:r>
          </a:p>
          <a:p>
            <a:pPr marL="0" indent="0">
              <a:buNone/>
            </a:pPr>
            <a:endParaRPr lang="en-US" sz="7200" dirty="0"/>
          </a:p>
          <a:p>
            <a:pPr marL="0" indent="0">
              <a:buNone/>
            </a:pPr>
            <a:r>
              <a:rPr lang="en-US" sz="7200" b="1" u="sng" dirty="0"/>
              <a:t>Occupation</a:t>
            </a:r>
          </a:p>
          <a:p>
            <a:pPr marL="0" indent="0">
              <a:buNone/>
            </a:pPr>
            <a:r>
              <a:rPr lang="en-US" sz="7200" dirty="0"/>
              <a:t>Quality Control Analyst</a:t>
            </a:r>
          </a:p>
          <a:p>
            <a:pPr marL="0" indent="0">
              <a:buNone/>
            </a:pPr>
            <a:endParaRPr lang="en-US" sz="7200" dirty="0"/>
          </a:p>
          <a:p>
            <a:pPr marL="0" indent="0">
              <a:buNone/>
            </a:pPr>
            <a:r>
              <a:rPr lang="en-US" sz="7200" b="1" u="sng" dirty="0"/>
              <a:t>Industry</a:t>
            </a:r>
          </a:p>
          <a:p>
            <a:pPr marL="0" indent="0">
              <a:buNone/>
            </a:pPr>
            <a:r>
              <a:rPr lang="en-US" sz="7200" dirty="0"/>
              <a:t>Pharmaceuticals</a:t>
            </a:r>
          </a:p>
          <a:p>
            <a:pPr marL="0" indent="0">
              <a:buNone/>
            </a:pPr>
            <a:endParaRPr lang="en-US" sz="7200" b="1" u="sng" dirty="0"/>
          </a:p>
          <a:p>
            <a:endParaRPr lang="en-US" dirty="0"/>
          </a:p>
        </p:txBody>
      </p:sp>
      <p:pic>
        <p:nvPicPr>
          <p:cNvPr id="11" name="Picture 10">
            <a:extLst>
              <a:ext uri="{FF2B5EF4-FFF2-40B4-BE49-F238E27FC236}">
                <a16:creationId xmlns:a16="http://schemas.microsoft.com/office/drawing/2014/main" id="{E6DA9632-A2CA-B64C-8B69-9AF5BC2B18B8}"/>
              </a:ext>
            </a:extLst>
          </p:cNvPr>
          <p:cNvPicPr>
            <a:picLocks noChangeAspect="1"/>
          </p:cNvPicPr>
          <p:nvPr/>
        </p:nvPicPr>
        <p:blipFill>
          <a:blip r:embed="rId3"/>
          <a:stretch>
            <a:fillRect/>
          </a:stretch>
        </p:blipFill>
        <p:spPr>
          <a:xfrm>
            <a:off x="787152" y="1570947"/>
            <a:ext cx="2575907" cy="2575907"/>
          </a:xfrm>
          <a:prstGeom prst="rect">
            <a:avLst/>
          </a:prstGeom>
        </p:spPr>
      </p:pic>
      <p:sp>
        <p:nvSpPr>
          <p:cNvPr id="6" name="Title 25">
            <a:extLst>
              <a:ext uri="{FF2B5EF4-FFF2-40B4-BE49-F238E27FC236}">
                <a16:creationId xmlns:a16="http://schemas.microsoft.com/office/drawing/2014/main" id="{DD3A2C26-4873-4F9B-9D1E-2D8850B3E40E}"/>
              </a:ext>
            </a:extLst>
          </p:cNvPr>
          <p:cNvSpPr txBox="1">
            <a:spLocks/>
          </p:cNvSpPr>
          <p:nvPr/>
        </p:nvSpPr>
        <p:spPr>
          <a:xfrm>
            <a:off x="628650" y="64515"/>
            <a:ext cx="78867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4000" b="1" kern="1200">
                <a:solidFill>
                  <a:schemeClr val="tx1"/>
                </a:solidFill>
                <a:latin typeface="Arial" charset="0"/>
                <a:ea typeface="Arial" charset="0"/>
                <a:cs typeface="Arial" charset="0"/>
              </a:defRPr>
            </a:lvl1pPr>
          </a:lstStyle>
          <a:p>
            <a:r>
              <a:rPr lang="en-US" dirty="0"/>
              <a:t>I am a Data Scientist…</a:t>
            </a:r>
          </a:p>
        </p:txBody>
      </p:sp>
      <p:sp>
        <p:nvSpPr>
          <p:cNvPr id="7" name="Title 25">
            <a:extLst>
              <a:ext uri="{FF2B5EF4-FFF2-40B4-BE49-F238E27FC236}">
                <a16:creationId xmlns:a16="http://schemas.microsoft.com/office/drawing/2014/main" id="{67ECA9BE-96D4-44E9-917E-8A17C010CD05}"/>
              </a:ext>
            </a:extLst>
          </p:cNvPr>
          <p:cNvSpPr txBox="1">
            <a:spLocks/>
          </p:cNvSpPr>
          <p:nvPr/>
        </p:nvSpPr>
        <p:spPr>
          <a:xfrm>
            <a:off x="628650" y="64515"/>
            <a:ext cx="78867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4000" b="1" kern="1200">
                <a:solidFill>
                  <a:schemeClr val="tx1"/>
                </a:solidFill>
                <a:latin typeface="Arial" charset="0"/>
                <a:ea typeface="Arial" charset="0"/>
                <a:cs typeface="Arial" charset="0"/>
              </a:defRPr>
            </a:lvl1pPr>
          </a:lstStyle>
          <a:p>
            <a:r>
              <a:rPr lang="en-US" dirty="0"/>
              <a:t>I am </a:t>
            </a:r>
            <a:r>
              <a:rPr lang="en-US" u="sng" dirty="0">
                <a:effectLst>
                  <a:outerShdw blurRad="38100" dist="38100" dir="2700000" algn="tl">
                    <a:srgbClr val="000000">
                      <a:alpha val="43137"/>
                    </a:srgbClr>
                  </a:outerShdw>
                </a:effectLst>
              </a:rPr>
              <a:t>NOT</a:t>
            </a:r>
            <a:r>
              <a:rPr lang="en-US" dirty="0"/>
              <a:t> a Data Scientist…</a:t>
            </a:r>
          </a:p>
        </p:txBody>
      </p:sp>
    </p:spTree>
    <p:extLst>
      <p:ext uri="{BB962C8B-B14F-4D97-AF65-F5344CB8AC3E}">
        <p14:creationId xmlns:p14="http://schemas.microsoft.com/office/powerpoint/2010/main" val="2387216640"/>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withEffect">
                                  <p:stCondLst>
                                    <p:cond delay="3000"/>
                                  </p:stCondLst>
                                  <p:childTnLst>
                                    <p:animEffect transition="out" filter="fade">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par>
                                <p:cTn id="8" presetID="10" presetClass="entr" presetSubtype="0" fill="hold" nodeType="withEffect">
                                  <p:stCondLst>
                                    <p:cond delay="3250"/>
                                  </p:stCondLst>
                                  <p:childTnLst>
                                    <p:set>
                                      <p:cBhvr>
                                        <p:cTn id="9" dur="1" fill="hold">
                                          <p:stCondLst>
                                            <p:cond delay="0"/>
                                          </p:stCondLst>
                                        </p:cTn>
                                        <p:tgtEl>
                                          <p:spTgt spid="7">
                                            <p:txEl>
                                              <p:pRg st="0" end="0"/>
                                            </p:txEl>
                                          </p:spTgt>
                                        </p:tgtEl>
                                        <p:attrNameLst>
                                          <p:attrName>style.visibility</p:attrName>
                                        </p:attrNameLst>
                                      </p:cBhvr>
                                      <p:to>
                                        <p:strVal val="visible"/>
                                      </p:to>
                                    </p:set>
                                    <p:animEffect transition="in" filter="fade">
                                      <p:cBhvr>
                                        <p:cTn id="10"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A77FF2-A655-864E-8FE8-E6710AAD310B}"/>
              </a:ext>
            </a:extLst>
          </p:cNvPr>
          <p:cNvSpPr>
            <a:spLocks noGrp="1"/>
          </p:cNvSpPr>
          <p:nvPr>
            <p:ph type="title"/>
          </p:nvPr>
        </p:nvSpPr>
        <p:spPr>
          <a:xfrm>
            <a:off x="628650" y="0"/>
            <a:ext cx="7886700" cy="1600200"/>
          </a:xfrm>
        </p:spPr>
        <p:txBody>
          <a:bodyPr/>
          <a:lstStyle/>
          <a:p>
            <a:r>
              <a:rPr lang="en-US" dirty="0"/>
              <a:t>Crowd Survey:</a:t>
            </a:r>
            <a:br>
              <a:rPr lang="en-US" dirty="0"/>
            </a:br>
            <a:r>
              <a:rPr lang="en-US" dirty="0"/>
              <a:t>Are you a Data Scientist?</a:t>
            </a:r>
          </a:p>
        </p:txBody>
      </p:sp>
      <p:sp>
        <p:nvSpPr>
          <p:cNvPr id="4" name="Content Placeholder 3">
            <a:extLst>
              <a:ext uri="{FF2B5EF4-FFF2-40B4-BE49-F238E27FC236}">
                <a16:creationId xmlns:a16="http://schemas.microsoft.com/office/drawing/2014/main" id="{4CFE6C5F-5708-4F40-9EEF-DAF390E710F1}"/>
              </a:ext>
            </a:extLst>
          </p:cNvPr>
          <p:cNvSpPr>
            <a:spLocks noGrp="1"/>
          </p:cNvSpPr>
          <p:nvPr>
            <p:ph sz="half" idx="2"/>
          </p:nvPr>
        </p:nvSpPr>
        <p:spPr>
          <a:xfrm>
            <a:off x="390353" y="1832203"/>
            <a:ext cx="5770961" cy="2583994"/>
          </a:xfrm>
        </p:spPr>
        <p:txBody>
          <a:bodyPr/>
          <a:lstStyle/>
          <a:p>
            <a:pPr marL="0" indent="0">
              <a:buNone/>
            </a:pPr>
            <a:r>
              <a:rPr lang="en-US" dirty="0"/>
              <a:t>Clap your hands if you are…</a:t>
            </a:r>
          </a:p>
          <a:p>
            <a:pPr marL="971550" lvl="1" indent="-514350">
              <a:buAutoNum type="arabicPeriod"/>
            </a:pPr>
            <a:r>
              <a:rPr lang="en-US" dirty="0"/>
              <a:t>Data Scientist</a:t>
            </a:r>
          </a:p>
          <a:p>
            <a:pPr marL="971550" lvl="1" indent="-514350">
              <a:buAutoNum type="arabicPeriod"/>
            </a:pPr>
            <a:r>
              <a:rPr lang="en-US" dirty="0"/>
              <a:t>Not a Data Scientist</a:t>
            </a:r>
          </a:p>
          <a:p>
            <a:pPr marL="971550" lvl="1" indent="-514350">
              <a:buAutoNum type="arabicPeriod"/>
            </a:pPr>
            <a:r>
              <a:rPr lang="en-US" dirty="0"/>
              <a:t>Not Sure</a:t>
            </a:r>
          </a:p>
        </p:txBody>
      </p:sp>
      <p:sp>
        <p:nvSpPr>
          <p:cNvPr id="7" name="Slide Number Placeholder 6">
            <a:extLst>
              <a:ext uri="{FF2B5EF4-FFF2-40B4-BE49-F238E27FC236}">
                <a16:creationId xmlns:a16="http://schemas.microsoft.com/office/drawing/2014/main" id="{182CEC33-E05C-2A4F-922B-BFDA3DE50303}"/>
              </a:ext>
            </a:extLst>
          </p:cNvPr>
          <p:cNvSpPr>
            <a:spLocks noGrp="1"/>
          </p:cNvSpPr>
          <p:nvPr>
            <p:ph type="sldNum" sz="quarter" idx="12"/>
          </p:nvPr>
        </p:nvSpPr>
        <p:spPr/>
        <p:txBody>
          <a:bodyPr/>
          <a:lstStyle/>
          <a:p>
            <a:fld id="{38327683-8978-6B4B-9130-4A6A841F0549}" type="slidenum">
              <a:rPr lang="en-US" smtClean="0"/>
              <a:t>5</a:t>
            </a:fld>
            <a:endParaRPr lang="en-US"/>
          </a:p>
        </p:txBody>
      </p:sp>
    </p:spTree>
    <p:extLst>
      <p:ext uri="{BB962C8B-B14F-4D97-AF65-F5344CB8AC3E}">
        <p14:creationId xmlns:p14="http://schemas.microsoft.com/office/powerpoint/2010/main" val="2243855723"/>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38327683-8978-6B4B-9130-4A6A841F0549}" type="slidenum">
              <a:rPr lang="en-US" smtClean="0"/>
              <a:t>6</a:t>
            </a:fld>
            <a:endParaRPr lang="en-US" dirty="0"/>
          </a:p>
        </p:txBody>
      </p:sp>
      <p:sp>
        <p:nvSpPr>
          <p:cNvPr id="12" name="Rectangle 11">
            <a:extLst>
              <a:ext uri="{FF2B5EF4-FFF2-40B4-BE49-F238E27FC236}">
                <a16:creationId xmlns:a16="http://schemas.microsoft.com/office/drawing/2014/main" id="{81F17552-25F6-40D0-A1FF-8AD812F8B048}"/>
              </a:ext>
            </a:extLst>
          </p:cNvPr>
          <p:cNvSpPr/>
          <p:nvPr/>
        </p:nvSpPr>
        <p:spPr>
          <a:xfrm>
            <a:off x="137986" y="2277539"/>
            <a:ext cx="8868027" cy="1200329"/>
          </a:xfrm>
          <a:prstGeom prst="rect">
            <a:avLst/>
          </a:prstGeom>
          <a:noFill/>
        </p:spPr>
        <p:txBody>
          <a:bodyPr wrap="square" lIns="91440" tIns="45720" rIns="91440" bIns="45720">
            <a:spAutoFit/>
          </a:bodyPr>
          <a:lstStyle/>
          <a:p>
            <a:pPr algn="ctr"/>
            <a:r>
              <a:rPr lang="en-US" sz="7200" b="1" dirty="0">
                <a:ln w="0"/>
                <a:solidFill>
                  <a:srgbClr val="FF0000"/>
                </a:solidFill>
                <a:effectLst>
                  <a:outerShdw blurRad="38100" dist="19050" dir="2700000" algn="tl" rotWithShape="0">
                    <a:schemeClr val="dk1">
                      <a:alpha val="40000"/>
                    </a:schemeClr>
                  </a:outerShdw>
                </a:effectLst>
              </a:rPr>
              <a:t>Data Scientist</a:t>
            </a:r>
            <a:endParaRPr lang="en-US" sz="7200" b="1" cap="none" spc="0" dirty="0">
              <a:ln w="0"/>
              <a:solidFill>
                <a:srgbClr val="FF0000"/>
              </a:solidFill>
              <a:effectLst>
                <a:outerShdw blurRad="38100" dist="19050" dir="2700000" algn="tl" rotWithShape="0">
                  <a:schemeClr val="dk1">
                    <a:alpha val="40000"/>
                  </a:schemeClr>
                </a:outerShdw>
              </a:effectLst>
            </a:endParaRPr>
          </a:p>
        </p:txBody>
      </p:sp>
      <p:sp>
        <p:nvSpPr>
          <p:cNvPr id="13" name="Rectangle 12">
            <a:extLst>
              <a:ext uri="{FF2B5EF4-FFF2-40B4-BE49-F238E27FC236}">
                <a16:creationId xmlns:a16="http://schemas.microsoft.com/office/drawing/2014/main" id="{9F6ADAE4-A65D-458F-AB37-A55C4331D281}"/>
              </a:ext>
            </a:extLst>
          </p:cNvPr>
          <p:cNvSpPr/>
          <p:nvPr/>
        </p:nvSpPr>
        <p:spPr>
          <a:xfrm>
            <a:off x="368096" y="566920"/>
            <a:ext cx="3244607" cy="923330"/>
          </a:xfrm>
          <a:prstGeom prst="rect">
            <a:avLst/>
          </a:prstGeom>
          <a:noFill/>
        </p:spPr>
        <p:txBody>
          <a:bodyPr wrap="none" lIns="91440" tIns="45720" rIns="91440" bIns="45720">
            <a:spAutoFit/>
          </a:bodyPr>
          <a:lstStyle/>
          <a:p>
            <a:pPr algn="ctr"/>
            <a:r>
              <a:rPr lang="en-US" sz="5400" dirty="0">
                <a:ln w="0"/>
                <a:effectLst>
                  <a:outerShdw blurRad="38100" dist="19050" dir="2700000" algn="tl" rotWithShape="0">
                    <a:schemeClr val="dk1">
                      <a:alpha val="40000"/>
                    </a:schemeClr>
                  </a:outerShdw>
                </a:effectLst>
              </a:rPr>
              <a:t>Statistician</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14" name="Rectangle 13">
            <a:extLst>
              <a:ext uri="{FF2B5EF4-FFF2-40B4-BE49-F238E27FC236}">
                <a16:creationId xmlns:a16="http://schemas.microsoft.com/office/drawing/2014/main" id="{E18EC412-9DB5-406A-BD63-0AE8A0AA371F}"/>
              </a:ext>
            </a:extLst>
          </p:cNvPr>
          <p:cNvSpPr/>
          <p:nvPr/>
        </p:nvSpPr>
        <p:spPr>
          <a:xfrm>
            <a:off x="4758988" y="3982755"/>
            <a:ext cx="4130811"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Data Engineer</a:t>
            </a:r>
          </a:p>
        </p:txBody>
      </p:sp>
      <p:sp>
        <p:nvSpPr>
          <p:cNvPr id="15" name="Rectangle 14">
            <a:extLst>
              <a:ext uri="{FF2B5EF4-FFF2-40B4-BE49-F238E27FC236}">
                <a16:creationId xmlns:a16="http://schemas.microsoft.com/office/drawing/2014/main" id="{6213A93F-D1B0-4812-ADC3-C47F696DB5E7}"/>
              </a:ext>
            </a:extLst>
          </p:cNvPr>
          <p:cNvSpPr/>
          <p:nvPr/>
        </p:nvSpPr>
        <p:spPr>
          <a:xfrm>
            <a:off x="134938" y="3517903"/>
            <a:ext cx="3707875" cy="923330"/>
          </a:xfrm>
          <a:prstGeom prst="rect">
            <a:avLst/>
          </a:prstGeom>
          <a:noFill/>
        </p:spPr>
        <p:txBody>
          <a:bodyPr wrap="none" lIns="91440" tIns="45720" rIns="91440" bIns="45720">
            <a:spAutoFit/>
          </a:bodyPr>
          <a:lstStyle/>
          <a:p>
            <a:pPr algn="ctr"/>
            <a:r>
              <a:rPr lang="en-US" sz="5400" dirty="0">
                <a:ln w="0"/>
                <a:effectLst>
                  <a:outerShdw blurRad="38100" dist="19050" dir="2700000" algn="tl" rotWithShape="0">
                    <a:schemeClr val="dk1">
                      <a:alpha val="40000"/>
                    </a:schemeClr>
                  </a:outerShdw>
                </a:effectLst>
              </a:rPr>
              <a:t>Data Analyst</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16" name="Rectangle 15">
            <a:extLst>
              <a:ext uri="{FF2B5EF4-FFF2-40B4-BE49-F238E27FC236}">
                <a16:creationId xmlns:a16="http://schemas.microsoft.com/office/drawing/2014/main" id="{1A9EA118-8760-40C3-A06E-9F457491DBD9}"/>
              </a:ext>
            </a:extLst>
          </p:cNvPr>
          <p:cNvSpPr/>
          <p:nvPr/>
        </p:nvSpPr>
        <p:spPr>
          <a:xfrm>
            <a:off x="1151158" y="4906085"/>
            <a:ext cx="6841681"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Database Administrator</a:t>
            </a:r>
          </a:p>
        </p:txBody>
      </p:sp>
      <p:sp>
        <p:nvSpPr>
          <p:cNvPr id="17" name="Rectangle 16">
            <a:extLst>
              <a:ext uri="{FF2B5EF4-FFF2-40B4-BE49-F238E27FC236}">
                <a16:creationId xmlns:a16="http://schemas.microsoft.com/office/drawing/2014/main" id="{46F11D1F-138E-4832-8B9C-DBDF29E94F25}"/>
              </a:ext>
            </a:extLst>
          </p:cNvPr>
          <p:cNvSpPr/>
          <p:nvPr/>
        </p:nvSpPr>
        <p:spPr>
          <a:xfrm>
            <a:off x="3842813" y="1407775"/>
            <a:ext cx="5347105"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Software Engineer</a:t>
            </a:r>
          </a:p>
        </p:txBody>
      </p:sp>
    </p:spTree>
    <p:extLst>
      <p:ext uri="{BB962C8B-B14F-4D97-AF65-F5344CB8AC3E}">
        <p14:creationId xmlns:p14="http://schemas.microsoft.com/office/powerpoint/2010/main" val="2191908685"/>
      </p:ext>
    </p:extLst>
  </p:cSld>
  <p:clrMapOvr>
    <a:masterClrMapping/>
  </p:clrMapOvr>
  <mc:AlternateContent xmlns:mc="http://schemas.openxmlformats.org/markup-compatibility/2006" xmlns:p14="http://schemas.microsoft.com/office/powerpoint/2010/main">
    <mc:Choice Requires="p14">
      <p:transition p14:dur="10" advClick="0" advTm="15000"/>
    </mc:Choice>
    <mc:Fallback xmlns="">
      <p:transition advClick="0" advTm="15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2000" fill="hold"/>
                                        <p:tgtEl>
                                          <p:spTgt spid="12"/>
                                        </p:tgtEl>
                                        <p:attrNameLst>
                                          <p:attrName>ppt_w</p:attrName>
                                        </p:attrNameLst>
                                      </p:cBhvr>
                                      <p:tavLst>
                                        <p:tav tm="0">
                                          <p:val>
                                            <p:fltVal val="0"/>
                                          </p:val>
                                        </p:tav>
                                        <p:tav tm="100000">
                                          <p:val>
                                            <p:strVal val="#ppt_w"/>
                                          </p:val>
                                        </p:tav>
                                      </p:tavLst>
                                    </p:anim>
                                    <p:anim calcmode="lin" valueType="num">
                                      <p:cBhvr>
                                        <p:cTn id="8" dur="2000" fill="hold"/>
                                        <p:tgtEl>
                                          <p:spTgt spid="12"/>
                                        </p:tgtEl>
                                        <p:attrNameLst>
                                          <p:attrName>ppt_h</p:attrName>
                                        </p:attrNameLst>
                                      </p:cBhvr>
                                      <p:tavLst>
                                        <p:tav tm="0">
                                          <p:val>
                                            <p:fltVal val="0"/>
                                          </p:val>
                                        </p:tav>
                                        <p:tav tm="100000">
                                          <p:val>
                                            <p:strVal val="#ppt_h"/>
                                          </p:val>
                                        </p:tav>
                                      </p:tavLst>
                                    </p:anim>
                                    <p:anim calcmode="lin" valueType="num">
                                      <p:cBhvr>
                                        <p:cTn id="9" dur="2000" fill="hold"/>
                                        <p:tgtEl>
                                          <p:spTgt spid="12"/>
                                        </p:tgtEl>
                                        <p:attrNameLst>
                                          <p:attrName>style.rotation</p:attrName>
                                        </p:attrNameLst>
                                      </p:cBhvr>
                                      <p:tavLst>
                                        <p:tav tm="0">
                                          <p:val>
                                            <p:fltVal val="90"/>
                                          </p:val>
                                        </p:tav>
                                        <p:tav tm="100000">
                                          <p:val>
                                            <p:fltVal val="0"/>
                                          </p:val>
                                        </p:tav>
                                      </p:tavLst>
                                    </p:anim>
                                    <p:animEffect transition="in" filter="fade">
                                      <p:cBhvr>
                                        <p:cTn id="10" dur="2000"/>
                                        <p:tgtEl>
                                          <p:spTgt spid="12"/>
                                        </p:tgtEl>
                                      </p:cBhvr>
                                    </p:animEffect>
                                  </p:childTnLst>
                                </p:cTn>
                              </p:par>
                              <p:par>
                                <p:cTn id="11" presetID="53" presetClass="entr" presetSubtype="16" fill="hold" grpId="0" nodeType="withEffect">
                                  <p:stCondLst>
                                    <p:cond delay="4000"/>
                                  </p:stCondLst>
                                  <p:childTnLst>
                                    <p:set>
                                      <p:cBhvr>
                                        <p:cTn id="12" dur="1" fill="hold">
                                          <p:stCondLst>
                                            <p:cond delay="0"/>
                                          </p:stCondLst>
                                        </p:cTn>
                                        <p:tgtEl>
                                          <p:spTgt spid="13">
                                            <p:txEl>
                                              <p:pRg st="0" end="0"/>
                                            </p:txEl>
                                          </p:spTgt>
                                        </p:tgtEl>
                                        <p:attrNameLst>
                                          <p:attrName>style.visibility</p:attrName>
                                        </p:attrNameLst>
                                      </p:cBhvr>
                                      <p:to>
                                        <p:strVal val="visible"/>
                                      </p:to>
                                    </p:set>
                                    <p:anim calcmode="lin" valueType="num">
                                      <p:cBhvr>
                                        <p:cTn id="13" dur="1000" fill="hold"/>
                                        <p:tgtEl>
                                          <p:spTgt spid="13">
                                            <p:txEl>
                                              <p:pRg st="0" end="0"/>
                                            </p:txEl>
                                          </p:spTgt>
                                        </p:tgtEl>
                                        <p:attrNameLst>
                                          <p:attrName>ppt_w</p:attrName>
                                        </p:attrNameLst>
                                      </p:cBhvr>
                                      <p:tavLst>
                                        <p:tav tm="0">
                                          <p:val>
                                            <p:fltVal val="0"/>
                                          </p:val>
                                        </p:tav>
                                        <p:tav tm="100000">
                                          <p:val>
                                            <p:strVal val="#ppt_w"/>
                                          </p:val>
                                        </p:tav>
                                      </p:tavLst>
                                    </p:anim>
                                    <p:anim calcmode="lin" valueType="num">
                                      <p:cBhvr>
                                        <p:cTn id="14" dur="1000" fill="hold"/>
                                        <p:tgtEl>
                                          <p:spTgt spid="13">
                                            <p:txEl>
                                              <p:pRg st="0" end="0"/>
                                            </p:txEl>
                                          </p:spTgt>
                                        </p:tgtEl>
                                        <p:attrNameLst>
                                          <p:attrName>ppt_h</p:attrName>
                                        </p:attrNameLst>
                                      </p:cBhvr>
                                      <p:tavLst>
                                        <p:tav tm="0">
                                          <p:val>
                                            <p:fltVal val="0"/>
                                          </p:val>
                                        </p:tav>
                                        <p:tav tm="100000">
                                          <p:val>
                                            <p:strVal val="#ppt_h"/>
                                          </p:val>
                                        </p:tav>
                                      </p:tavLst>
                                    </p:anim>
                                    <p:animEffect transition="in" filter="fade">
                                      <p:cBhvr>
                                        <p:cTn id="15" dur="1000"/>
                                        <p:tgtEl>
                                          <p:spTgt spid="13">
                                            <p:txEl>
                                              <p:pRg st="0" end="0"/>
                                            </p:txEl>
                                          </p:spTgt>
                                        </p:tgtEl>
                                      </p:cBhvr>
                                    </p:animEffect>
                                  </p:childTnLst>
                                </p:cTn>
                              </p:par>
                              <p:par>
                                <p:cTn id="16" presetID="53" presetClass="entr" presetSubtype="16" fill="hold" grpId="0" nodeType="withEffect">
                                  <p:stCondLst>
                                    <p:cond delay="4500"/>
                                  </p:stCondLst>
                                  <p:childTnLst>
                                    <p:set>
                                      <p:cBhvr>
                                        <p:cTn id="17" dur="1" fill="hold">
                                          <p:stCondLst>
                                            <p:cond delay="0"/>
                                          </p:stCondLst>
                                        </p:cTn>
                                        <p:tgtEl>
                                          <p:spTgt spid="14">
                                            <p:txEl>
                                              <p:pRg st="0" end="0"/>
                                            </p:txEl>
                                          </p:spTgt>
                                        </p:tgtEl>
                                        <p:attrNameLst>
                                          <p:attrName>style.visibility</p:attrName>
                                        </p:attrNameLst>
                                      </p:cBhvr>
                                      <p:to>
                                        <p:strVal val="visible"/>
                                      </p:to>
                                    </p:set>
                                    <p:anim calcmode="lin" valueType="num">
                                      <p:cBhvr>
                                        <p:cTn id="18" dur="1000" fill="hold"/>
                                        <p:tgtEl>
                                          <p:spTgt spid="14">
                                            <p:txEl>
                                              <p:pRg st="0" end="0"/>
                                            </p:txEl>
                                          </p:spTgt>
                                        </p:tgtEl>
                                        <p:attrNameLst>
                                          <p:attrName>ppt_w</p:attrName>
                                        </p:attrNameLst>
                                      </p:cBhvr>
                                      <p:tavLst>
                                        <p:tav tm="0">
                                          <p:val>
                                            <p:fltVal val="0"/>
                                          </p:val>
                                        </p:tav>
                                        <p:tav tm="100000">
                                          <p:val>
                                            <p:strVal val="#ppt_w"/>
                                          </p:val>
                                        </p:tav>
                                      </p:tavLst>
                                    </p:anim>
                                    <p:anim calcmode="lin" valueType="num">
                                      <p:cBhvr>
                                        <p:cTn id="19" dur="1000" fill="hold"/>
                                        <p:tgtEl>
                                          <p:spTgt spid="14">
                                            <p:txEl>
                                              <p:pRg st="0" end="0"/>
                                            </p:txEl>
                                          </p:spTgt>
                                        </p:tgtEl>
                                        <p:attrNameLst>
                                          <p:attrName>ppt_h</p:attrName>
                                        </p:attrNameLst>
                                      </p:cBhvr>
                                      <p:tavLst>
                                        <p:tav tm="0">
                                          <p:val>
                                            <p:fltVal val="0"/>
                                          </p:val>
                                        </p:tav>
                                        <p:tav tm="100000">
                                          <p:val>
                                            <p:strVal val="#ppt_h"/>
                                          </p:val>
                                        </p:tav>
                                      </p:tavLst>
                                    </p:anim>
                                    <p:animEffect transition="in" filter="fade">
                                      <p:cBhvr>
                                        <p:cTn id="20" dur="1000"/>
                                        <p:tgtEl>
                                          <p:spTgt spid="14">
                                            <p:txEl>
                                              <p:pRg st="0" end="0"/>
                                            </p:txEl>
                                          </p:spTgt>
                                        </p:tgtEl>
                                      </p:cBhvr>
                                    </p:animEffect>
                                  </p:childTnLst>
                                </p:cTn>
                              </p:par>
                              <p:par>
                                <p:cTn id="21" presetID="53" presetClass="entr" presetSubtype="16" fill="hold" grpId="0" nodeType="withEffect">
                                  <p:stCondLst>
                                    <p:cond delay="5000"/>
                                  </p:stCondLst>
                                  <p:childTnLst>
                                    <p:set>
                                      <p:cBhvr>
                                        <p:cTn id="22" dur="1" fill="hold">
                                          <p:stCondLst>
                                            <p:cond delay="0"/>
                                          </p:stCondLst>
                                        </p:cTn>
                                        <p:tgtEl>
                                          <p:spTgt spid="15">
                                            <p:txEl>
                                              <p:pRg st="0" end="0"/>
                                            </p:txEl>
                                          </p:spTgt>
                                        </p:tgtEl>
                                        <p:attrNameLst>
                                          <p:attrName>style.visibility</p:attrName>
                                        </p:attrNameLst>
                                      </p:cBhvr>
                                      <p:to>
                                        <p:strVal val="visible"/>
                                      </p:to>
                                    </p:set>
                                    <p:anim calcmode="lin" valueType="num">
                                      <p:cBhvr>
                                        <p:cTn id="23" dur="1000" fill="hold"/>
                                        <p:tgtEl>
                                          <p:spTgt spid="15">
                                            <p:txEl>
                                              <p:pRg st="0" end="0"/>
                                            </p:txEl>
                                          </p:spTgt>
                                        </p:tgtEl>
                                        <p:attrNameLst>
                                          <p:attrName>ppt_w</p:attrName>
                                        </p:attrNameLst>
                                      </p:cBhvr>
                                      <p:tavLst>
                                        <p:tav tm="0">
                                          <p:val>
                                            <p:fltVal val="0"/>
                                          </p:val>
                                        </p:tav>
                                        <p:tav tm="100000">
                                          <p:val>
                                            <p:strVal val="#ppt_w"/>
                                          </p:val>
                                        </p:tav>
                                      </p:tavLst>
                                    </p:anim>
                                    <p:anim calcmode="lin" valueType="num">
                                      <p:cBhvr>
                                        <p:cTn id="24" dur="1000" fill="hold"/>
                                        <p:tgtEl>
                                          <p:spTgt spid="15">
                                            <p:txEl>
                                              <p:pRg st="0" end="0"/>
                                            </p:txEl>
                                          </p:spTgt>
                                        </p:tgtEl>
                                        <p:attrNameLst>
                                          <p:attrName>ppt_h</p:attrName>
                                        </p:attrNameLst>
                                      </p:cBhvr>
                                      <p:tavLst>
                                        <p:tav tm="0">
                                          <p:val>
                                            <p:fltVal val="0"/>
                                          </p:val>
                                        </p:tav>
                                        <p:tav tm="100000">
                                          <p:val>
                                            <p:strVal val="#ppt_h"/>
                                          </p:val>
                                        </p:tav>
                                      </p:tavLst>
                                    </p:anim>
                                    <p:animEffect transition="in" filter="fade">
                                      <p:cBhvr>
                                        <p:cTn id="25" dur="1000"/>
                                        <p:tgtEl>
                                          <p:spTgt spid="15">
                                            <p:txEl>
                                              <p:pRg st="0" end="0"/>
                                            </p:txEl>
                                          </p:spTgt>
                                        </p:tgtEl>
                                      </p:cBhvr>
                                    </p:animEffect>
                                  </p:childTnLst>
                                </p:cTn>
                              </p:par>
                              <p:par>
                                <p:cTn id="26" presetID="53" presetClass="entr" presetSubtype="16" fill="hold" grpId="0" nodeType="withEffect">
                                  <p:stCondLst>
                                    <p:cond delay="5500"/>
                                  </p:stCondLst>
                                  <p:childTnLst>
                                    <p:set>
                                      <p:cBhvr>
                                        <p:cTn id="27" dur="1" fill="hold">
                                          <p:stCondLst>
                                            <p:cond delay="0"/>
                                          </p:stCondLst>
                                        </p:cTn>
                                        <p:tgtEl>
                                          <p:spTgt spid="16">
                                            <p:txEl>
                                              <p:pRg st="0" end="0"/>
                                            </p:txEl>
                                          </p:spTgt>
                                        </p:tgtEl>
                                        <p:attrNameLst>
                                          <p:attrName>style.visibility</p:attrName>
                                        </p:attrNameLst>
                                      </p:cBhvr>
                                      <p:to>
                                        <p:strVal val="visible"/>
                                      </p:to>
                                    </p:set>
                                    <p:anim calcmode="lin" valueType="num">
                                      <p:cBhvr>
                                        <p:cTn id="28" dur="1000" fill="hold"/>
                                        <p:tgtEl>
                                          <p:spTgt spid="16">
                                            <p:txEl>
                                              <p:pRg st="0" end="0"/>
                                            </p:txEl>
                                          </p:spTgt>
                                        </p:tgtEl>
                                        <p:attrNameLst>
                                          <p:attrName>ppt_w</p:attrName>
                                        </p:attrNameLst>
                                      </p:cBhvr>
                                      <p:tavLst>
                                        <p:tav tm="0">
                                          <p:val>
                                            <p:fltVal val="0"/>
                                          </p:val>
                                        </p:tav>
                                        <p:tav tm="100000">
                                          <p:val>
                                            <p:strVal val="#ppt_w"/>
                                          </p:val>
                                        </p:tav>
                                      </p:tavLst>
                                    </p:anim>
                                    <p:anim calcmode="lin" valueType="num">
                                      <p:cBhvr>
                                        <p:cTn id="29" dur="1000" fill="hold"/>
                                        <p:tgtEl>
                                          <p:spTgt spid="16">
                                            <p:txEl>
                                              <p:pRg st="0" end="0"/>
                                            </p:txEl>
                                          </p:spTgt>
                                        </p:tgtEl>
                                        <p:attrNameLst>
                                          <p:attrName>ppt_h</p:attrName>
                                        </p:attrNameLst>
                                      </p:cBhvr>
                                      <p:tavLst>
                                        <p:tav tm="0">
                                          <p:val>
                                            <p:fltVal val="0"/>
                                          </p:val>
                                        </p:tav>
                                        <p:tav tm="100000">
                                          <p:val>
                                            <p:strVal val="#ppt_h"/>
                                          </p:val>
                                        </p:tav>
                                      </p:tavLst>
                                    </p:anim>
                                    <p:animEffect transition="in" filter="fade">
                                      <p:cBhvr>
                                        <p:cTn id="30" dur="1000"/>
                                        <p:tgtEl>
                                          <p:spTgt spid="16">
                                            <p:txEl>
                                              <p:pRg st="0" end="0"/>
                                            </p:txEl>
                                          </p:spTgt>
                                        </p:tgtEl>
                                      </p:cBhvr>
                                    </p:animEffect>
                                  </p:childTnLst>
                                </p:cTn>
                              </p:par>
                              <p:par>
                                <p:cTn id="31" presetID="53" presetClass="entr" presetSubtype="16" fill="hold" grpId="0" nodeType="withEffect">
                                  <p:stCondLst>
                                    <p:cond delay="6000"/>
                                  </p:stCondLst>
                                  <p:childTnLst>
                                    <p:set>
                                      <p:cBhvr>
                                        <p:cTn id="32" dur="1" fill="hold">
                                          <p:stCondLst>
                                            <p:cond delay="0"/>
                                          </p:stCondLst>
                                        </p:cTn>
                                        <p:tgtEl>
                                          <p:spTgt spid="17">
                                            <p:txEl>
                                              <p:pRg st="0" end="0"/>
                                            </p:txEl>
                                          </p:spTgt>
                                        </p:tgtEl>
                                        <p:attrNameLst>
                                          <p:attrName>style.visibility</p:attrName>
                                        </p:attrNameLst>
                                      </p:cBhvr>
                                      <p:to>
                                        <p:strVal val="visible"/>
                                      </p:to>
                                    </p:set>
                                    <p:anim calcmode="lin" valueType="num">
                                      <p:cBhvr>
                                        <p:cTn id="33" dur="1000" fill="hold"/>
                                        <p:tgtEl>
                                          <p:spTgt spid="17">
                                            <p:txEl>
                                              <p:pRg st="0" end="0"/>
                                            </p:txEl>
                                          </p:spTgt>
                                        </p:tgtEl>
                                        <p:attrNameLst>
                                          <p:attrName>ppt_w</p:attrName>
                                        </p:attrNameLst>
                                      </p:cBhvr>
                                      <p:tavLst>
                                        <p:tav tm="0">
                                          <p:val>
                                            <p:fltVal val="0"/>
                                          </p:val>
                                        </p:tav>
                                        <p:tav tm="100000">
                                          <p:val>
                                            <p:strVal val="#ppt_w"/>
                                          </p:val>
                                        </p:tav>
                                      </p:tavLst>
                                    </p:anim>
                                    <p:anim calcmode="lin" valueType="num">
                                      <p:cBhvr>
                                        <p:cTn id="34" dur="1000" fill="hold"/>
                                        <p:tgtEl>
                                          <p:spTgt spid="17">
                                            <p:txEl>
                                              <p:pRg st="0" end="0"/>
                                            </p:txEl>
                                          </p:spTgt>
                                        </p:tgtEl>
                                        <p:attrNameLst>
                                          <p:attrName>ppt_h</p:attrName>
                                        </p:attrNameLst>
                                      </p:cBhvr>
                                      <p:tavLst>
                                        <p:tav tm="0">
                                          <p:val>
                                            <p:fltVal val="0"/>
                                          </p:val>
                                        </p:tav>
                                        <p:tav tm="100000">
                                          <p:val>
                                            <p:strVal val="#ppt_h"/>
                                          </p:val>
                                        </p:tav>
                                      </p:tavLst>
                                    </p:anim>
                                    <p:animEffect transition="in" filter="fade">
                                      <p:cBhvr>
                                        <p:cTn id="35" dur="1000"/>
                                        <p:tgtEl>
                                          <p:spTgt spid="1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build="p"/>
      <p:bldP spid="14" grpId="0" build="p"/>
      <p:bldP spid="15" grpId="0" build="p"/>
      <p:bldP spid="16" grpId="0" build="p"/>
      <p:bldP spid="17"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38327683-8978-6B4B-9130-4A6A841F0549}" type="slidenum">
              <a:rPr lang="en-US" smtClean="0"/>
              <a:t>7</a:t>
            </a:fld>
            <a:endParaRPr lang="en-US" dirty="0"/>
          </a:p>
        </p:txBody>
      </p:sp>
      <p:sp>
        <p:nvSpPr>
          <p:cNvPr id="12" name="Rectangle 11">
            <a:extLst>
              <a:ext uri="{FF2B5EF4-FFF2-40B4-BE49-F238E27FC236}">
                <a16:creationId xmlns:a16="http://schemas.microsoft.com/office/drawing/2014/main" id="{81F17552-25F6-40D0-A1FF-8AD812F8B048}"/>
              </a:ext>
            </a:extLst>
          </p:cNvPr>
          <p:cNvSpPr/>
          <p:nvPr/>
        </p:nvSpPr>
        <p:spPr>
          <a:xfrm>
            <a:off x="137986" y="2277539"/>
            <a:ext cx="8868027" cy="1200329"/>
          </a:xfrm>
          <a:prstGeom prst="rect">
            <a:avLst/>
          </a:prstGeom>
          <a:noFill/>
        </p:spPr>
        <p:txBody>
          <a:bodyPr wrap="square" lIns="91440" tIns="45720" rIns="91440" bIns="45720">
            <a:spAutoFit/>
          </a:bodyPr>
          <a:lstStyle/>
          <a:p>
            <a:pPr algn="ctr"/>
            <a:r>
              <a:rPr lang="en-US" sz="7200" b="1" dirty="0">
                <a:ln w="0"/>
                <a:solidFill>
                  <a:srgbClr val="FF0000"/>
                </a:solidFill>
                <a:effectLst>
                  <a:outerShdw blurRad="38100" dist="19050" dir="2700000" algn="tl" rotWithShape="0">
                    <a:schemeClr val="dk1">
                      <a:alpha val="40000"/>
                    </a:schemeClr>
                  </a:outerShdw>
                </a:effectLst>
              </a:rPr>
              <a:t>Data Scientist</a:t>
            </a:r>
            <a:endParaRPr lang="en-US" sz="7200" b="1" cap="none" spc="0" dirty="0">
              <a:ln w="0"/>
              <a:solidFill>
                <a:srgbClr val="FF0000"/>
              </a:solidFill>
              <a:effectLst>
                <a:outerShdw blurRad="38100" dist="19050" dir="2700000" algn="tl" rotWithShape="0">
                  <a:schemeClr val="dk1">
                    <a:alpha val="40000"/>
                  </a:schemeClr>
                </a:outerShdw>
              </a:effectLst>
            </a:endParaRPr>
          </a:p>
        </p:txBody>
      </p:sp>
      <p:sp>
        <p:nvSpPr>
          <p:cNvPr id="13" name="Rectangle 12">
            <a:extLst>
              <a:ext uri="{FF2B5EF4-FFF2-40B4-BE49-F238E27FC236}">
                <a16:creationId xmlns:a16="http://schemas.microsoft.com/office/drawing/2014/main" id="{9F6ADAE4-A65D-458F-AB37-A55C4331D281}"/>
              </a:ext>
            </a:extLst>
          </p:cNvPr>
          <p:cNvSpPr/>
          <p:nvPr/>
        </p:nvSpPr>
        <p:spPr>
          <a:xfrm>
            <a:off x="368096" y="566920"/>
            <a:ext cx="3244607" cy="923330"/>
          </a:xfrm>
          <a:prstGeom prst="rect">
            <a:avLst/>
          </a:prstGeom>
          <a:noFill/>
        </p:spPr>
        <p:txBody>
          <a:bodyPr wrap="none" lIns="91440" tIns="45720" rIns="91440" bIns="45720">
            <a:spAutoFit/>
          </a:bodyPr>
          <a:lstStyle/>
          <a:p>
            <a:pPr algn="ctr"/>
            <a:r>
              <a:rPr lang="en-US" sz="5400" dirty="0">
                <a:ln w="0"/>
                <a:effectLst>
                  <a:outerShdw blurRad="38100" dist="19050" dir="2700000" algn="tl" rotWithShape="0">
                    <a:schemeClr val="dk1">
                      <a:alpha val="40000"/>
                    </a:schemeClr>
                  </a:outerShdw>
                </a:effectLst>
              </a:rPr>
              <a:t>Statistician</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14" name="Rectangle 13">
            <a:extLst>
              <a:ext uri="{FF2B5EF4-FFF2-40B4-BE49-F238E27FC236}">
                <a16:creationId xmlns:a16="http://schemas.microsoft.com/office/drawing/2014/main" id="{E18EC412-9DB5-406A-BD63-0AE8A0AA371F}"/>
              </a:ext>
            </a:extLst>
          </p:cNvPr>
          <p:cNvSpPr/>
          <p:nvPr/>
        </p:nvSpPr>
        <p:spPr>
          <a:xfrm>
            <a:off x="4758988" y="3982755"/>
            <a:ext cx="4130811"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Data Engineer</a:t>
            </a:r>
          </a:p>
        </p:txBody>
      </p:sp>
      <p:sp>
        <p:nvSpPr>
          <p:cNvPr id="15" name="Rectangle 14">
            <a:extLst>
              <a:ext uri="{FF2B5EF4-FFF2-40B4-BE49-F238E27FC236}">
                <a16:creationId xmlns:a16="http://schemas.microsoft.com/office/drawing/2014/main" id="{6213A93F-D1B0-4812-ADC3-C47F696DB5E7}"/>
              </a:ext>
            </a:extLst>
          </p:cNvPr>
          <p:cNvSpPr/>
          <p:nvPr/>
        </p:nvSpPr>
        <p:spPr>
          <a:xfrm>
            <a:off x="134938" y="3517903"/>
            <a:ext cx="3707875" cy="923330"/>
          </a:xfrm>
          <a:prstGeom prst="rect">
            <a:avLst/>
          </a:prstGeom>
          <a:noFill/>
        </p:spPr>
        <p:txBody>
          <a:bodyPr wrap="none" lIns="91440" tIns="45720" rIns="91440" bIns="45720">
            <a:spAutoFit/>
          </a:bodyPr>
          <a:lstStyle/>
          <a:p>
            <a:pPr algn="ctr"/>
            <a:r>
              <a:rPr lang="en-US" sz="5400" dirty="0">
                <a:ln w="0"/>
                <a:effectLst>
                  <a:outerShdw blurRad="38100" dist="19050" dir="2700000" algn="tl" rotWithShape="0">
                    <a:schemeClr val="dk1">
                      <a:alpha val="40000"/>
                    </a:schemeClr>
                  </a:outerShdw>
                </a:effectLst>
              </a:rPr>
              <a:t>Data Analyst</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16" name="Rectangle 15">
            <a:extLst>
              <a:ext uri="{FF2B5EF4-FFF2-40B4-BE49-F238E27FC236}">
                <a16:creationId xmlns:a16="http://schemas.microsoft.com/office/drawing/2014/main" id="{1A9EA118-8760-40C3-A06E-9F457491DBD9}"/>
              </a:ext>
            </a:extLst>
          </p:cNvPr>
          <p:cNvSpPr/>
          <p:nvPr/>
        </p:nvSpPr>
        <p:spPr>
          <a:xfrm>
            <a:off x="1151158" y="4906085"/>
            <a:ext cx="6841681"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Database Administrator</a:t>
            </a:r>
          </a:p>
        </p:txBody>
      </p:sp>
      <p:sp>
        <p:nvSpPr>
          <p:cNvPr id="17" name="Rectangle 16">
            <a:extLst>
              <a:ext uri="{FF2B5EF4-FFF2-40B4-BE49-F238E27FC236}">
                <a16:creationId xmlns:a16="http://schemas.microsoft.com/office/drawing/2014/main" id="{46F11D1F-138E-4832-8B9C-DBDF29E94F25}"/>
              </a:ext>
            </a:extLst>
          </p:cNvPr>
          <p:cNvSpPr/>
          <p:nvPr/>
        </p:nvSpPr>
        <p:spPr>
          <a:xfrm>
            <a:off x="3842813" y="1407775"/>
            <a:ext cx="5347105"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Software Engineer</a:t>
            </a:r>
          </a:p>
        </p:txBody>
      </p:sp>
    </p:spTree>
    <p:extLst>
      <p:ext uri="{BB962C8B-B14F-4D97-AF65-F5344CB8AC3E}">
        <p14:creationId xmlns:p14="http://schemas.microsoft.com/office/powerpoint/2010/main" val="1391276436"/>
      </p:ext>
    </p:extLst>
  </p:cSld>
  <p:clrMapOvr>
    <a:masterClrMapping/>
  </p:clrMapOvr>
  <mc:AlternateContent xmlns:mc="http://schemas.openxmlformats.org/markup-compatibility/2006" xmlns:p14="http://schemas.microsoft.com/office/powerpoint/2010/main">
    <mc:Choice Requires="p14">
      <p:transition p14:dur="10" advClick="0" advTm="15000"/>
    </mc:Choice>
    <mc:Fallback xmlns="">
      <p:transition advClick="0" advTm="1500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is this worth solving?</a:t>
            </a:r>
          </a:p>
        </p:txBody>
      </p:sp>
      <p:sp>
        <p:nvSpPr>
          <p:cNvPr id="3" name="Content Placeholder 2"/>
          <p:cNvSpPr>
            <a:spLocks noGrp="1"/>
          </p:cNvSpPr>
          <p:nvPr>
            <p:ph idx="1"/>
          </p:nvPr>
        </p:nvSpPr>
        <p:spPr/>
        <p:txBody>
          <a:bodyPr>
            <a:normAutofit/>
          </a:bodyPr>
          <a:lstStyle/>
          <a:p>
            <a:r>
              <a:rPr lang="en-US" dirty="0"/>
              <a:t>Employers</a:t>
            </a:r>
          </a:p>
          <a:p>
            <a:pPr lvl="1"/>
            <a:r>
              <a:rPr lang="en-US" dirty="0"/>
              <a:t>Level-set candidate expectations</a:t>
            </a:r>
          </a:p>
          <a:p>
            <a:pPr marL="457200" lvl="1" indent="0">
              <a:buNone/>
            </a:pPr>
            <a:endParaRPr lang="en-US" dirty="0"/>
          </a:p>
          <a:p>
            <a:pPr lvl="1"/>
            <a:r>
              <a:rPr lang="en-US" dirty="0"/>
              <a:t>Assign appropriate compensation</a:t>
            </a:r>
          </a:p>
          <a:p>
            <a:pPr marL="457200" lvl="1" indent="0">
              <a:buNone/>
            </a:pPr>
            <a:endParaRPr lang="en-US" dirty="0"/>
          </a:p>
          <a:p>
            <a:pPr lvl="1"/>
            <a:r>
              <a:rPr lang="en-US" dirty="0"/>
              <a:t>Post jobs accurately</a:t>
            </a:r>
          </a:p>
          <a:p>
            <a:pPr marL="0" indent="0">
              <a:buNone/>
            </a:pPr>
            <a:endParaRPr lang="en-US" dirty="0"/>
          </a:p>
        </p:txBody>
      </p:sp>
      <p:sp>
        <p:nvSpPr>
          <p:cNvPr id="4" name="Slide Number Placeholder 3"/>
          <p:cNvSpPr>
            <a:spLocks noGrp="1"/>
          </p:cNvSpPr>
          <p:nvPr>
            <p:ph type="sldNum" sz="quarter" idx="12"/>
          </p:nvPr>
        </p:nvSpPr>
        <p:spPr/>
        <p:txBody>
          <a:bodyPr/>
          <a:lstStyle/>
          <a:p>
            <a:fld id="{38327683-8978-6B4B-9130-4A6A841F0549}" type="slidenum">
              <a:rPr lang="en-US" smtClean="0"/>
              <a:t>8</a:t>
            </a:fld>
            <a:endParaRPr lang="en-US" dirty="0"/>
          </a:p>
        </p:txBody>
      </p:sp>
    </p:spTree>
    <p:extLst>
      <p:ext uri="{BB962C8B-B14F-4D97-AF65-F5344CB8AC3E}">
        <p14:creationId xmlns:p14="http://schemas.microsoft.com/office/powerpoint/2010/main" val="1881417302"/>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is this worth solving?</a:t>
            </a:r>
          </a:p>
        </p:txBody>
      </p:sp>
      <p:sp>
        <p:nvSpPr>
          <p:cNvPr id="3" name="Content Placeholder 2"/>
          <p:cNvSpPr>
            <a:spLocks noGrp="1"/>
          </p:cNvSpPr>
          <p:nvPr>
            <p:ph idx="1"/>
          </p:nvPr>
        </p:nvSpPr>
        <p:spPr>
          <a:xfrm>
            <a:off x="628650" y="1253331"/>
            <a:ext cx="7886700" cy="4351338"/>
          </a:xfrm>
        </p:spPr>
        <p:txBody>
          <a:bodyPr>
            <a:normAutofit/>
          </a:bodyPr>
          <a:lstStyle/>
          <a:p>
            <a:pPr marL="0" indent="0">
              <a:buNone/>
            </a:pPr>
            <a:endParaRPr lang="en-US" dirty="0"/>
          </a:p>
          <a:p>
            <a:r>
              <a:rPr lang="en-US" dirty="0"/>
              <a:t>Individuals</a:t>
            </a:r>
          </a:p>
          <a:p>
            <a:pPr lvl="1"/>
            <a:r>
              <a:rPr lang="en-US" dirty="0"/>
              <a:t>Level-set job market reality</a:t>
            </a:r>
          </a:p>
          <a:p>
            <a:pPr marL="457200" lvl="1" indent="0">
              <a:buNone/>
            </a:pPr>
            <a:endParaRPr lang="en-US" dirty="0"/>
          </a:p>
          <a:p>
            <a:pPr lvl="1"/>
            <a:r>
              <a:rPr lang="en-US" dirty="0"/>
              <a:t>Develop more self-awareness </a:t>
            </a:r>
          </a:p>
          <a:p>
            <a:pPr lvl="2"/>
            <a:r>
              <a:rPr lang="en-US" dirty="0"/>
              <a:t>Build on strengths </a:t>
            </a:r>
          </a:p>
          <a:p>
            <a:pPr lvl="2"/>
            <a:r>
              <a:rPr lang="en-US" dirty="0"/>
              <a:t>Acknowledge weaknesses</a:t>
            </a:r>
          </a:p>
          <a:p>
            <a:pPr lvl="1"/>
            <a:endParaRPr lang="en-US" dirty="0"/>
          </a:p>
        </p:txBody>
      </p:sp>
      <p:sp>
        <p:nvSpPr>
          <p:cNvPr id="4" name="Slide Number Placeholder 3"/>
          <p:cNvSpPr>
            <a:spLocks noGrp="1"/>
          </p:cNvSpPr>
          <p:nvPr>
            <p:ph type="sldNum" sz="quarter" idx="12"/>
          </p:nvPr>
        </p:nvSpPr>
        <p:spPr/>
        <p:txBody>
          <a:bodyPr/>
          <a:lstStyle/>
          <a:p>
            <a:fld id="{38327683-8978-6B4B-9130-4A6A841F0549}" type="slidenum">
              <a:rPr lang="en-US" smtClean="0"/>
              <a:t>9</a:t>
            </a:fld>
            <a:endParaRPr lang="en-US" dirty="0"/>
          </a:p>
        </p:txBody>
      </p:sp>
    </p:spTree>
    <p:extLst>
      <p:ext uri="{BB962C8B-B14F-4D97-AF65-F5344CB8AC3E}">
        <p14:creationId xmlns:p14="http://schemas.microsoft.com/office/powerpoint/2010/main" val="3254909232"/>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290</TotalTime>
  <Words>1143</Words>
  <Application>Microsoft Office PowerPoint</Application>
  <PresentationFormat>On-screen Show (4:3)</PresentationFormat>
  <Paragraphs>285</Paragraphs>
  <Slides>33</Slides>
  <Notes>33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33</vt:i4>
      </vt:variant>
    </vt:vector>
  </HeadingPairs>
  <TitlesOfParts>
    <vt:vector size="37" baseType="lpstr">
      <vt:lpstr>Arial</vt:lpstr>
      <vt:lpstr>Calibri</vt:lpstr>
      <vt:lpstr>Calibri Light</vt:lpstr>
      <vt:lpstr>Office Theme</vt:lpstr>
      <vt:lpstr>To be or not to be a…  Data Scientist</vt:lpstr>
      <vt:lpstr>I am Data Scientist…</vt:lpstr>
      <vt:lpstr>I am a Data Scientist…</vt:lpstr>
      <vt:lpstr>PowerPoint Presentation</vt:lpstr>
      <vt:lpstr>Crowd Survey: Are you a Data Scientist?</vt:lpstr>
      <vt:lpstr>PowerPoint Presentation</vt:lpstr>
      <vt:lpstr>PowerPoint Presentation</vt:lpstr>
      <vt:lpstr>Why is this worth solving?</vt:lpstr>
      <vt:lpstr>Why is this worth solving?</vt:lpstr>
      <vt:lpstr>Common Definition</vt:lpstr>
      <vt:lpstr>Skill Sets Possessed by Data Scientist</vt:lpstr>
      <vt:lpstr>From Data Collection to Conclusion</vt:lpstr>
      <vt:lpstr>Webscrape 101</vt:lpstr>
      <vt:lpstr>Contents of Data</vt:lpstr>
      <vt:lpstr>Job Distribution</vt:lpstr>
      <vt:lpstr>Job Distribution</vt:lpstr>
      <vt:lpstr>Getting Clean Data</vt:lpstr>
      <vt:lpstr>Getting Clean Data</vt:lpstr>
      <vt:lpstr>How we solved it: NLP Pipeline</vt:lpstr>
      <vt:lpstr>**Add main focus point…</vt:lpstr>
      <vt:lpstr>Feature Vector</vt:lpstr>
      <vt:lpstr>Principal Component Analysis transformation of individual job titles.</vt:lpstr>
      <vt:lpstr>K-Means clustering of combined dataset</vt:lpstr>
      <vt:lpstr>Clustering Supervised </vt:lpstr>
      <vt:lpstr>Clustering Supervised </vt:lpstr>
      <vt:lpstr>Classification </vt:lpstr>
      <vt:lpstr>Classification</vt:lpstr>
      <vt:lpstr>Classification</vt:lpstr>
      <vt:lpstr>Classification</vt:lpstr>
      <vt:lpstr>Ethical Considerations: Profiling</vt:lpstr>
      <vt:lpstr>Ethical Considerations: Cheating</vt:lpstr>
      <vt:lpstr>One last crowd survey…</vt:lpstr>
      <vt:lpstr>Final Takeaway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To be or not to be a…  Data Scientist</dc:title>
  <dc:creator>Jodi Pafford</dc:creator>
  <cp:lastModifiedBy>Jodi Pafford</cp:lastModifiedBy>
  <cp:revision>24</cp:revision>
  <cp:lastPrinted>2019-10-24T03:28:30Z</cp:lastPrinted>
  <dcterms:created xsi:type="dcterms:W3CDTF">2019-10-24T00:24:41Z</dcterms:created>
  <dcterms:modified xsi:type="dcterms:W3CDTF">2019-10-24T05:15:17Z</dcterms:modified>
</cp:coreProperties>
</file>